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1"/>
  </p:notesMasterIdLst>
  <p:sldIdLst>
    <p:sldId id="375" r:id="rId2"/>
    <p:sldId id="270" r:id="rId3"/>
    <p:sldId id="271" r:id="rId4"/>
    <p:sldId id="272" r:id="rId5"/>
    <p:sldId id="273" r:id="rId6"/>
    <p:sldId id="274" r:id="rId7"/>
    <p:sldId id="256" r:id="rId8"/>
    <p:sldId id="376" r:id="rId9"/>
    <p:sldId id="377" r:id="rId10"/>
    <p:sldId id="378" r:id="rId11"/>
    <p:sldId id="379" r:id="rId12"/>
    <p:sldId id="421" r:id="rId13"/>
    <p:sldId id="424" r:id="rId14"/>
    <p:sldId id="275" r:id="rId15"/>
    <p:sldId id="276" r:id="rId16"/>
    <p:sldId id="420" r:id="rId17"/>
    <p:sldId id="423" r:id="rId18"/>
    <p:sldId id="386" r:id="rId19"/>
    <p:sldId id="384" r:id="rId20"/>
    <p:sldId id="385" r:id="rId21"/>
    <p:sldId id="387" r:id="rId22"/>
    <p:sldId id="388" r:id="rId23"/>
    <p:sldId id="389" r:id="rId24"/>
    <p:sldId id="390" r:id="rId25"/>
    <p:sldId id="391" r:id="rId26"/>
    <p:sldId id="393" r:id="rId27"/>
    <p:sldId id="280" r:id="rId28"/>
    <p:sldId id="382" r:id="rId29"/>
    <p:sldId id="383" r:id="rId30"/>
    <p:sldId id="422" r:id="rId31"/>
    <p:sldId id="277" r:id="rId32"/>
    <p:sldId id="282" r:id="rId33"/>
    <p:sldId id="281"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419" r:id="rId56"/>
    <p:sldId id="304" r:id="rId57"/>
    <p:sldId id="307" r:id="rId58"/>
    <p:sldId id="395" r:id="rId59"/>
    <p:sldId id="394" r:id="rId60"/>
    <p:sldId id="396" r:id="rId61"/>
    <p:sldId id="397" r:id="rId62"/>
    <p:sldId id="398" r:id="rId63"/>
    <p:sldId id="399" r:id="rId64"/>
    <p:sldId id="400" r:id="rId65"/>
    <p:sldId id="401" r:id="rId66"/>
    <p:sldId id="402" r:id="rId67"/>
    <p:sldId id="403" r:id="rId68"/>
    <p:sldId id="404" r:id="rId69"/>
    <p:sldId id="405" r:id="rId70"/>
    <p:sldId id="406" r:id="rId71"/>
    <p:sldId id="407" r:id="rId72"/>
    <p:sldId id="408" r:id="rId73"/>
    <p:sldId id="409" r:id="rId74"/>
    <p:sldId id="410" r:id="rId75"/>
    <p:sldId id="411" r:id="rId76"/>
    <p:sldId id="412" r:id="rId77"/>
    <p:sldId id="413" r:id="rId78"/>
    <p:sldId id="414" r:id="rId79"/>
    <p:sldId id="415" r:id="rId80"/>
    <p:sldId id="416" r:id="rId81"/>
    <p:sldId id="417" r:id="rId82"/>
    <p:sldId id="418" r:id="rId83"/>
    <p:sldId id="308" r:id="rId84"/>
    <p:sldId id="309" r:id="rId85"/>
    <p:sldId id="310" r:id="rId86"/>
    <p:sldId id="311" r:id="rId87"/>
    <p:sldId id="312" r:id="rId88"/>
    <p:sldId id="313" r:id="rId89"/>
    <p:sldId id="314" r:id="rId90"/>
    <p:sldId id="315" r:id="rId91"/>
    <p:sldId id="316" r:id="rId92"/>
    <p:sldId id="317" r:id="rId93"/>
    <p:sldId id="318" r:id="rId94"/>
    <p:sldId id="319" r:id="rId95"/>
    <p:sldId id="320" r:id="rId96"/>
    <p:sldId id="321" r:id="rId97"/>
    <p:sldId id="322" r:id="rId98"/>
    <p:sldId id="323" r:id="rId99"/>
    <p:sldId id="380" r:id="rId10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AACDA9-9111-46B3-9654-42952D6B6D7C}" type="datetimeFigureOut">
              <a:rPr lang="ru-RU" smtClean="0"/>
              <a:pPr/>
              <a:t>21.09.2014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BE628D-F0DC-4C97-9F20-9940DBCD632B}"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TextEdit="1"/>
          </p:cNvSpPr>
          <p:nvPr>
            <p:ph type="sldImg"/>
          </p:nvPr>
        </p:nvSpPr>
        <p:spPr bwMode="auto">
          <a:noFill/>
          <a:ln>
            <a:solidFill>
              <a:srgbClr val="000000"/>
            </a:solidFill>
            <a:miter lim="800000"/>
            <a:headEnd/>
            <a:tailEnd/>
          </a:ln>
        </p:spPr>
      </p:sp>
      <p:sp>
        <p:nvSpPr>
          <p:cNvPr id="90115"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TextEdit="1"/>
          </p:cNvSpPr>
          <p:nvPr>
            <p:ph type="sldImg"/>
          </p:nvPr>
        </p:nvSpPr>
        <p:spPr bwMode="auto">
          <a:noFill/>
          <a:ln>
            <a:solidFill>
              <a:srgbClr val="000000"/>
            </a:solidFill>
            <a:miter lim="800000"/>
            <a:headEnd/>
            <a:tailEnd/>
          </a:ln>
        </p:spPr>
      </p:sp>
      <p:sp>
        <p:nvSpPr>
          <p:cNvPr id="97283"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ru-R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TextEdit="1"/>
          </p:cNvSpPr>
          <p:nvPr>
            <p:ph type="sldImg"/>
          </p:nvPr>
        </p:nvSpPr>
        <p:spPr bwMode="auto">
          <a:noFill/>
          <a:ln>
            <a:solidFill>
              <a:srgbClr val="000000"/>
            </a:solidFill>
            <a:miter lim="800000"/>
            <a:headEnd/>
            <a:tailEnd/>
          </a:ln>
        </p:spPr>
      </p:sp>
      <p:sp>
        <p:nvSpPr>
          <p:cNvPr id="95235"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TextEdit="1"/>
          </p:cNvSpPr>
          <p:nvPr>
            <p:ph type="sldImg"/>
          </p:nvPr>
        </p:nvSpPr>
        <p:spPr bwMode="auto">
          <a:noFill/>
          <a:ln>
            <a:solidFill>
              <a:srgbClr val="000000"/>
            </a:solidFill>
            <a:miter lim="800000"/>
            <a:headEnd/>
            <a:tailEnd/>
          </a:ln>
        </p:spPr>
      </p:sp>
      <p:sp>
        <p:nvSpPr>
          <p:cNvPr id="98307"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21.09.2014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21.09.2014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21.09.2014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21.09.2014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21.09.2014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21.09.2014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21.09.2014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21.09.2014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www.un.org/ru/documents/ods.asp?m=A/RES/44/25"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www.un.org/ru/documents/ods.asp?m=A/RES/2856(XXVI)"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rtlCol="0">
            <a:normAutofit fontScale="90000"/>
          </a:bodyPr>
          <a:lstStyle/>
          <a:p>
            <a:pPr eaLnBrk="1" fontAlgn="auto" hangingPunct="1">
              <a:spcAft>
                <a:spcPts val="0"/>
              </a:spcAft>
              <a:defRPr/>
            </a:pPr>
            <a:r>
              <a:rPr lang="ru-RU" b="1" dirty="0" smtClean="0"/>
              <a:t>Нормативно-правовые основы специального образования детей </a:t>
            </a:r>
            <a:endParaRPr lang="ru-RU" dirty="0"/>
          </a:p>
        </p:txBody>
      </p:sp>
      <p:sp>
        <p:nvSpPr>
          <p:cNvPr id="3" name="Подзаголовок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rtlCol="0">
            <a:normAutofit/>
          </a:bodyPr>
          <a:lstStyle/>
          <a:p>
            <a:pPr eaLnBrk="1" fontAlgn="auto" hangingPunct="1">
              <a:spcAft>
                <a:spcPts val="0"/>
              </a:spcAft>
              <a:defRPr/>
            </a:pPr>
            <a:endParaRPr lang="ru-RU" smtClean="0">
              <a:solidFill>
                <a:schemeClr val="accent1">
                  <a:tint val="88000"/>
                  <a:satMod val="150000"/>
                </a:schemeClr>
              </a:solidFill>
            </a:endParaRPr>
          </a:p>
        </p:txBody>
      </p:sp>
      <p:sp>
        <p:nvSpPr>
          <p:cNvPr id="15363" name="Rectangle 3"/>
          <p:cNvSpPr>
            <a:spLocks noGrp="1" noChangeArrowheads="1"/>
          </p:cNvSpPr>
          <p:nvPr>
            <p:ph idx="1"/>
          </p:nvPr>
        </p:nvSpPr>
        <p:spPr/>
        <p:txBody>
          <a:bodyPr/>
          <a:lstStyle/>
          <a:p>
            <a:pPr marL="265113" indent="-265113" eaLnBrk="1" hangingPunct="1">
              <a:buFont typeface="Wingdings 2" pitchFamily="18" charset="2"/>
              <a:buChar char=""/>
            </a:pPr>
            <a:r>
              <a:rPr lang="ru-RU" sz="4000" i="1" smtClean="0"/>
              <a:t>Социальная справедливость </a:t>
            </a:r>
            <a:r>
              <a:rPr lang="ru-RU" sz="4000" smtClean="0"/>
              <a:t>— освоение и принятие идеалов равенства, социальной справедливости, гармонии и разнообразия культур как демократических и гражданских ценностей.</a:t>
            </a:r>
            <a:endParaRPr lang="ru-RU" sz="4000" i="1"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ru-RU" sz="4000" dirty="0" smtClean="0"/>
              <a:t>Одной из форм реализации этих направлений развития общества  является интегрированное и инклюзивное образование.</a:t>
            </a:r>
            <a:endParaRPr lang="ru-RU" sz="4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Заголовок 1"/>
          <p:cNvSpPr>
            <a:spLocks noGrp="1"/>
          </p:cNvSpPr>
          <p:nvPr>
            <p:ph type="ctrTitle"/>
          </p:nvPr>
        </p:nvSpPr>
        <p:spPr>
          <a:xfrm>
            <a:off x="468313" y="285750"/>
            <a:ext cx="7804150" cy="1127125"/>
          </a:xfrm>
          <a:solidFill>
            <a:schemeClr val="bg1"/>
          </a:solidFill>
        </p:spPr>
        <p:txBody>
          <a:bodyPr>
            <a:normAutofit/>
          </a:bodyPr>
          <a:lstStyle/>
          <a:p>
            <a:pPr eaLnBrk="1" fontAlgn="auto" hangingPunct="1">
              <a:spcAft>
                <a:spcPts val="0"/>
              </a:spcAft>
              <a:defRPr/>
            </a:pPr>
            <a:r>
              <a:rPr lang="ru-RU" dirty="0" smtClean="0"/>
              <a:t>Интеграция и Инклюзия</a:t>
            </a:r>
          </a:p>
        </p:txBody>
      </p:sp>
      <p:sp>
        <p:nvSpPr>
          <p:cNvPr id="7171" name="Подзаголовок 2"/>
          <p:cNvSpPr>
            <a:spLocks noGrp="1"/>
          </p:cNvSpPr>
          <p:nvPr>
            <p:ph type="subTitle" idx="1"/>
          </p:nvPr>
        </p:nvSpPr>
        <p:spPr>
          <a:xfrm>
            <a:off x="785787" y="1428737"/>
            <a:ext cx="7602564" cy="4808552"/>
          </a:xfrm>
          <a:solidFill>
            <a:schemeClr val="bg1"/>
          </a:solidFill>
        </p:spPr>
        <p:txBody>
          <a:bodyPr/>
          <a:lstStyle/>
          <a:p>
            <a:pPr marL="36513" algn="ctr" eaLnBrk="1" hangingPunct="1">
              <a:spcBef>
                <a:spcPct val="0"/>
              </a:spcBef>
            </a:pPr>
            <a:r>
              <a:rPr lang="ru-RU" sz="3600" dirty="0" smtClean="0">
                <a:solidFill>
                  <a:schemeClr val="tx1"/>
                </a:solidFill>
              </a:rPr>
              <a:t>Первоначально понималось как:</a:t>
            </a:r>
          </a:p>
          <a:p>
            <a:pPr marL="36513" algn="ctr" eaLnBrk="1" hangingPunct="1">
              <a:spcBef>
                <a:spcPct val="0"/>
              </a:spcBef>
            </a:pPr>
            <a:endParaRPr lang="ru-RU" sz="3600" dirty="0" smtClean="0">
              <a:solidFill>
                <a:schemeClr val="tx1"/>
              </a:solidFill>
            </a:endParaRPr>
          </a:p>
          <a:p>
            <a:pPr marL="36513" algn="ctr" eaLnBrk="1" hangingPunct="1">
              <a:spcBef>
                <a:spcPct val="0"/>
              </a:spcBef>
            </a:pPr>
            <a:r>
              <a:rPr lang="ru-RU" sz="3600" dirty="0" smtClean="0">
                <a:solidFill>
                  <a:schemeClr val="tx1"/>
                </a:solidFill>
              </a:rPr>
              <a:t>Совместное обучение детей, имеющих ограниченные возможности здоровья (ОВЗ) и детей с нормативным развитием</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Сейчас содержание этих терминов уточнили.</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4000" dirty="0" smtClean="0"/>
              <a:t/>
            </a:r>
            <a:br>
              <a:rPr lang="ru-RU" sz="4000" dirty="0" smtClean="0"/>
            </a:br>
            <a:r>
              <a:rPr lang="ru-RU" sz="4000" dirty="0" smtClean="0"/>
              <a:t>Понятие инклюзивного образования расширилось</a:t>
            </a:r>
            <a:r>
              <a:rPr lang="ru-RU" dirty="0" smtClean="0"/>
              <a:t/>
            </a:r>
            <a:br>
              <a:rPr lang="ru-RU" dirty="0" smtClean="0"/>
            </a:br>
            <a:endParaRPr lang="ru-RU" dirty="0"/>
          </a:p>
        </p:txBody>
      </p:sp>
      <p:sp>
        <p:nvSpPr>
          <p:cNvPr id="3" name="Содержимое 2"/>
          <p:cNvSpPr>
            <a:spLocks noGrp="1"/>
          </p:cNvSpPr>
          <p:nvPr>
            <p:ph idx="1"/>
          </p:nvPr>
        </p:nvSpPr>
        <p:spPr/>
        <p:txBody>
          <a:bodyPr/>
          <a:lstStyle/>
          <a:p>
            <a:r>
              <a:rPr lang="ru-RU" dirty="0" smtClean="0"/>
              <a:t>Юнеско определяет: инклюзия как </a:t>
            </a:r>
            <a:r>
              <a:rPr lang="ru-RU" b="1" u="sng" dirty="0" smtClean="0"/>
              <a:t>динамический</a:t>
            </a:r>
            <a:r>
              <a:rPr lang="ru-RU" dirty="0" smtClean="0"/>
              <a:t> процесс, заключающийся в позитивном отношении к </a:t>
            </a:r>
            <a:r>
              <a:rPr lang="ru-RU" b="1" u="sng" dirty="0" smtClean="0"/>
              <a:t>разнообразию</a:t>
            </a:r>
            <a:r>
              <a:rPr lang="ru-RU" dirty="0" smtClean="0"/>
              <a:t> учеников и в восприятии индивидуальных особенностей не как проблемы, а как возможностей для </a:t>
            </a:r>
            <a:r>
              <a:rPr lang="ru-RU" b="1" u="sng" dirty="0" smtClean="0"/>
              <a:t>обогащения </a:t>
            </a:r>
            <a:r>
              <a:rPr lang="ru-RU" dirty="0" smtClean="0"/>
              <a:t>процесса познания.</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74638"/>
            <a:ext cx="8329642" cy="1439850"/>
          </a:xfrm>
        </p:spPr>
        <p:txBody>
          <a:bodyPr>
            <a:normAutofit fontScale="90000"/>
          </a:bodyPr>
          <a:lstStyle/>
          <a:p>
            <a:r>
              <a:rPr lang="ru-RU" sz="4000" dirty="0" smtClean="0"/>
              <a:t>Инклюзия в законе об образовании в РФ определяется как:</a:t>
            </a:r>
            <a:r>
              <a:rPr lang="ru-RU" dirty="0" smtClean="0"/>
              <a:t/>
            </a:r>
            <a:br>
              <a:rPr lang="ru-RU" dirty="0" smtClean="0"/>
            </a:br>
            <a:endParaRPr lang="ru-RU" dirty="0"/>
          </a:p>
        </p:txBody>
      </p:sp>
      <p:sp>
        <p:nvSpPr>
          <p:cNvPr id="3" name="Содержимое 2"/>
          <p:cNvSpPr>
            <a:spLocks noGrp="1"/>
          </p:cNvSpPr>
          <p:nvPr>
            <p:ph idx="1"/>
          </p:nvPr>
        </p:nvSpPr>
        <p:spPr/>
        <p:txBody>
          <a:bodyPr/>
          <a:lstStyle/>
          <a:p>
            <a:r>
              <a:rPr lang="ru-RU" dirty="0" smtClean="0"/>
              <a:t>обеспечение </a:t>
            </a:r>
            <a:r>
              <a:rPr lang="ru-RU" b="1" u="sng" dirty="0" smtClean="0"/>
              <a:t>равного доступа к образованию </a:t>
            </a:r>
            <a:r>
              <a:rPr lang="ru-RU" dirty="0" smtClean="0"/>
              <a:t>для </a:t>
            </a:r>
            <a:r>
              <a:rPr lang="ru-RU" b="1" u="sng" dirty="0" smtClean="0"/>
              <a:t>всех обучающихся </a:t>
            </a:r>
            <a:r>
              <a:rPr lang="ru-RU" dirty="0" smtClean="0"/>
              <a:t>с учетом разнообразия </a:t>
            </a:r>
            <a:r>
              <a:rPr lang="ru-RU" b="1" dirty="0" smtClean="0"/>
              <a:t>особых образовательных потребностей </a:t>
            </a:r>
            <a:r>
              <a:rPr lang="ru-RU" dirty="0" smtClean="0"/>
              <a:t>и индивидуальных возможностей (п.27 ст.2).</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b="1" dirty="0" smtClean="0"/>
              <a:t>	Речь идет о детях с ограниченными возможностями здоровья и детях-инвалидах.</a:t>
            </a:r>
            <a:endParaRPr lang="ru-RU"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3238" y="4983163"/>
            <a:ext cx="8183562" cy="1052512"/>
          </a:xfrm>
        </p:spPr>
        <p:txBody>
          <a:bodyPr/>
          <a:lstStyle/>
          <a:p>
            <a:pPr>
              <a:defRPr/>
            </a:pPr>
            <a:endParaRPr lang="ru-RU"/>
          </a:p>
        </p:txBody>
      </p:sp>
      <p:sp>
        <p:nvSpPr>
          <p:cNvPr id="9219" name="Содержимое 2"/>
          <p:cNvSpPr>
            <a:spLocks noGrp="1"/>
          </p:cNvSpPr>
          <p:nvPr>
            <p:ph idx="1"/>
          </p:nvPr>
        </p:nvSpPr>
        <p:spPr>
          <a:xfrm>
            <a:off x="503238" y="530225"/>
            <a:ext cx="8183562" cy="4187825"/>
          </a:xfrm>
          <a:solidFill>
            <a:schemeClr val="bg1"/>
          </a:solidFill>
        </p:spPr>
        <p:txBody>
          <a:bodyPr/>
          <a:lstStyle/>
          <a:p>
            <a:r>
              <a:rPr lang="ru-RU" smtClean="0"/>
              <a:t>обучающийся с ограниченными возможностями здоровья - физическое лицо, имеющее </a:t>
            </a:r>
            <a:r>
              <a:rPr lang="ru-RU" b="1" u="sng" smtClean="0"/>
              <a:t>недостатки</a:t>
            </a:r>
            <a:r>
              <a:rPr lang="ru-RU" smtClean="0"/>
              <a:t> в физическом и (или) психологическом </a:t>
            </a:r>
            <a:r>
              <a:rPr lang="ru-RU" b="1" u="sng" smtClean="0"/>
              <a:t>развитии</a:t>
            </a:r>
            <a:r>
              <a:rPr lang="ru-RU" smtClean="0"/>
              <a:t>, подтвержденные психолого-медико-педагогической комиссией и </a:t>
            </a:r>
            <a:r>
              <a:rPr lang="ru-RU" b="1" u="sng" smtClean="0"/>
              <a:t>препятствующие</a:t>
            </a:r>
            <a:r>
              <a:rPr lang="ru-RU" smtClean="0"/>
              <a:t> получению образования без создания </a:t>
            </a:r>
            <a:r>
              <a:rPr lang="ru-RU" b="1" u="sng" smtClean="0"/>
              <a:t>специальных условий;</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68313" y="549275"/>
            <a:ext cx="8229600" cy="1143000"/>
          </a:xfrm>
        </p:spPr>
        <p:txBody>
          <a:bodyPr rtlCol="0">
            <a:normAutofit fontScale="90000"/>
          </a:bodyPr>
          <a:lstStyle/>
          <a:p>
            <a:pPr eaLnBrk="1" fontAlgn="auto" hangingPunct="1">
              <a:spcAft>
                <a:spcPts val="0"/>
              </a:spcAft>
              <a:defRPr/>
            </a:pPr>
            <a:r>
              <a:rPr lang="ru-RU" sz="4000" dirty="0" smtClean="0"/>
              <a:t>Дети с ограниченными возможностями здоровья (вариант из ООПООО)</a:t>
            </a:r>
          </a:p>
        </p:txBody>
      </p:sp>
      <p:sp>
        <p:nvSpPr>
          <p:cNvPr id="9219" name="Rectangle 3"/>
          <p:cNvSpPr>
            <a:spLocks noGrp="1" noChangeArrowheads="1"/>
          </p:cNvSpPr>
          <p:nvPr>
            <p:ph type="body" idx="1"/>
          </p:nvPr>
        </p:nvSpPr>
        <p:spPr>
          <a:xfrm>
            <a:off x="468313" y="2332038"/>
            <a:ext cx="8229600" cy="4525962"/>
          </a:xfrm>
        </p:spPr>
        <p:txBody>
          <a:bodyPr/>
          <a:lstStyle/>
          <a:p>
            <a:pPr eaLnBrk="1" hangingPunct="1">
              <a:buFontTx/>
              <a:buNone/>
            </a:pPr>
            <a:r>
              <a:rPr lang="ru-RU" smtClean="0"/>
              <a:t>	-Это дети, состояние здоровья которых препятствует освоению образовательных программ вне специальных условий обучения и воспитания;</a:t>
            </a:r>
          </a:p>
          <a:p>
            <a:pPr eaLnBrk="1" hangingPunct="1">
              <a:buFontTx/>
              <a:buNone/>
            </a:pPr>
            <a:r>
              <a:rPr lang="ru-RU" smtClean="0"/>
              <a:t>	-Это дети имеющие особые образовательные потребности.</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ru-RU" dirty="0" smtClean="0"/>
              <a:t>Согласно Федеральному закону от 24 ноября 1995 г. № 181-ФЗ «О социальной защите инвалидов в Российской федерации» </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 стратегии развития РФ </a:t>
            </a:r>
            <a:endParaRPr lang="ru-RU" dirty="0"/>
          </a:p>
        </p:txBody>
      </p:sp>
      <p:sp>
        <p:nvSpPr>
          <p:cNvPr id="3" name="Содержимое 2"/>
          <p:cNvSpPr>
            <a:spLocks noGrp="1"/>
          </p:cNvSpPr>
          <p:nvPr>
            <p:ph idx="1"/>
          </p:nvPr>
        </p:nvSpPr>
        <p:spPr/>
        <p:txBody>
          <a:bodyPr/>
          <a:lstStyle/>
          <a:p>
            <a:pPr>
              <a:buNone/>
            </a:pPr>
            <a:r>
              <a:rPr lang="ru-RU" dirty="0" smtClean="0"/>
              <a:t>	</a:t>
            </a:r>
          </a:p>
          <a:p>
            <a:r>
              <a:rPr lang="ru-RU" dirty="0" smtClean="0"/>
              <a:t>социальная ориентация государства </a:t>
            </a:r>
          </a:p>
          <a:p>
            <a:r>
              <a:rPr lang="ru-RU" dirty="0" err="1" smtClean="0"/>
              <a:t>Гуманизация</a:t>
            </a:r>
            <a:r>
              <a:rPr lang="ru-RU" dirty="0" smtClean="0"/>
              <a:t> общественных отношений,</a:t>
            </a:r>
          </a:p>
          <a:p>
            <a:r>
              <a:rPr lang="ru-RU" dirty="0" smtClean="0"/>
              <a:t>демократизация, гражданское общество и др.</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b="1" u="sng" dirty="0" smtClean="0"/>
              <a:t>инвалид</a:t>
            </a:r>
            <a:r>
              <a:rPr lang="ru-RU" dirty="0" smtClean="0"/>
              <a:t> — лицо, которое имеет нарушение здоровья со стойким расстройством функций организма, обусловленное заболеваниями, последствиями травм или дефектами, приводящее к ограничению </a:t>
            </a:r>
            <a:r>
              <a:rPr lang="ru-RU" b="1" u="sng" dirty="0" smtClean="0"/>
              <a:t>жизнедеятельности</a:t>
            </a:r>
            <a:r>
              <a:rPr lang="ru-RU" dirty="0" smtClean="0"/>
              <a:t> и вызывающее необходимость его социальной защиты.</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История инклюзии</a:t>
            </a:r>
            <a:br>
              <a:rPr lang="ru-RU" dirty="0" smtClean="0"/>
            </a:br>
            <a:endParaRPr lang="ru-RU" dirty="0"/>
          </a:p>
        </p:txBody>
      </p:sp>
      <p:sp>
        <p:nvSpPr>
          <p:cNvPr id="3" name="Содержимое 2"/>
          <p:cNvSpPr>
            <a:spLocks noGrp="1"/>
          </p:cNvSpPr>
          <p:nvPr>
            <p:ph idx="1"/>
          </p:nvPr>
        </p:nvSpPr>
        <p:spPr/>
        <p:txBody>
          <a:bodyPr/>
          <a:lstStyle/>
          <a:p>
            <a:pPr algn="ctr">
              <a:buNone/>
            </a:pPr>
            <a:r>
              <a:rPr lang="ru-RU" dirty="0" smtClean="0"/>
              <a:t>	</a:t>
            </a:r>
            <a:r>
              <a:rPr lang="ru-RU" sz="4000" b="1" dirty="0" smtClean="0"/>
              <a:t>Этапы развития национальных систем специального образования</a:t>
            </a:r>
            <a:endParaRPr lang="ru-RU" sz="40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ru-RU" b="1" smtClean="0"/>
              <a:t>Медицинский подход к инвалидности</a:t>
            </a:r>
          </a:p>
        </p:txBody>
      </p:sp>
      <p:sp>
        <p:nvSpPr>
          <p:cNvPr id="6147" name="Rectangle 3"/>
          <p:cNvSpPr>
            <a:spLocks noGrp="1" noChangeArrowheads="1"/>
          </p:cNvSpPr>
          <p:nvPr>
            <p:ph type="body" idx="1"/>
          </p:nvPr>
        </p:nvSpPr>
        <p:spPr/>
        <p:txBody>
          <a:bodyPr/>
          <a:lstStyle/>
          <a:p>
            <a:pPr eaLnBrk="1" hangingPunct="1">
              <a:lnSpc>
                <a:spcPct val="90000"/>
              </a:lnSpc>
            </a:pPr>
            <a:r>
              <a:rPr lang="ru-RU" smtClean="0"/>
              <a:t>Определяет инвалидность через наличие нарушений здоровья</a:t>
            </a:r>
          </a:p>
          <a:p>
            <a:pPr eaLnBrk="1" hangingPunct="1">
              <a:lnSpc>
                <a:spcPct val="90000"/>
              </a:lnSpc>
            </a:pPr>
            <a:r>
              <a:rPr lang="ru-RU" smtClean="0"/>
              <a:t>Основное направление деятельности - минимизация нарушений через медицинское вмешательство и терапию (лечение)</a:t>
            </a:r>
          </a:p>
          <a:p>
            <a:pPr eaLnBrk="1" hangingPunct="1">
              <a:lnSpc>
                <a:spcPct val="90000"/>
              </a:lnSpc>
            </a:pPr>
            <a:r>
              <a:rPr lang="ru-RU" smtClean="0"/>
              <a:t>Обучение ребенка в специализированной школе, детском саду или на дому </a:t>
            </a:r>
          </a:p>
          <a:p>
            <a:pPr eaLnBrk="1" hangingPunct="1">
              <a:lnSpc>
                <a:spcPct val="90000"/>
              </a:lnSpc>
            </a:pPr>
            <a:endParaRPr lang="ru-RU"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3238" y="4983163"/>
            <a:ext cx="8183562" cy="1052512"/>
          </a:xfrm>
        </p:spPr>
        <p:txBody>
          <a:bodyPr/>
          <a:lstStyle/>
          <a:p>
            <a:pPr>
              <a:defRPr/>
            </a:pPr>
            <a:endParaRPr lang="ru-RU"/>
          </a:p>
        </p:txBody>
      </p:sp>
      <p:sp>
        <p:nvSpPr>
          <p:cNvPr id="13315" name="Содержимое 2"/>
          <p:cNvSpPr>
            <a:spLocks noGrp="1"/>
          </p:cNvSpPr>
          <p:nvPr>
            <p:ph idx="1"/>
          </p:nvPr>
        </p:nvSpPr>
        <p:spPr>
          <a:xfrm>
            <a:off x="503238" y="530225"/>
            <a:ext cx="8183562" cy="4187825"/>
          </a:xfrm>
          <a:solidFill>
            <a:schemeClr val="bg1"/>
          </a:solidFill>
        </p:spPr>
        <p:txBody>
          <a:bodyPr/>
          <a:lstStyle/>
          <a:p>
            <a:pPr algn="ctr">
              <a:buFont typeface="Wingdings 2" pitchFamily="18" charset="2"/>
              <a:buNone/>
            </a:pPr>
            <a:r>
              <a:rPr lang="ru-RU" smtClean="0"/>
              <a:t>	Недостатки и последствия </a:t>
            </a:r>
          </a:p>
          <a:p>
            <a:pPr algn="ctr">
              <a:buFont typeface="Wingdings 2" pitchFamily="18" charset="2"/>
              <a:buNone/>
            </a:pPr>
            <a:r>
              <a:rPr lang="ru-RU" smtClean="0"/>
              <a:t>медицинского подхода</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ru-RU" b="1" smtClean="0"/>
              <a:t>Социальная модель инвалидности</a:t>
            </a:r>
            <a:r>
              <a:rPr lang="ru-RU" smtClean="0"/>
              <a:t> </a:t>
            </a:r>
          </a:p>
        </p:txBody>
      </p:sp>
      <p:sp>
        <p:nvSpPr>
          <p:cNvPr id="7171" name="Rectangle 3"/>
          <p:cNvSpPr>
            <a:spLocks noGrp="1" noChangeArrowheads="1"/>
          </p:cNvSpPr>
          <p:nvPr>
            <p:ph type="body" idx="1"/>
          </p:nvPr>
        </p:nvSpPr>
        <p:spPr>
          <a:xfrm>
            <a:off x="468313" y="1989138"/>
            <a:ext cx="8229600" cy="4525962"/>
          </a:xfrm>
        </p:spPr>
        <p:txBody>
          <a:bodyPr/>
          <a:lstStyle/>
          <a:p>
            <a:pPr eaLnBrk="1" hangingPunct="1">
              <a:buFontTx/>
              <a:buNone/>
            </a:pPr>
            <a:r>
              <a:rPr lang="ru-RU" smtClean="0"/>
              <a:t>	«Инвалидность - это потеря или ограничение возможностей нормальной жизни в обществе на равных с остальными его членами из-за физических или отношенческих барьеров» (DPI, 1981).</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endParaRPr lang="ru-RU" smtClean="0"/>
          </a:p>
        </p:txBody>
      </p:sp>
      <p:sp>
        <p:nvSpPr>
          <p:cNvPr id="8195" name="Rectangle 3"/>
          <p:cNvSpPr>
            <a:spLocks noGrp="1" noChangeArrowheads="1"/>
          </p:cNvSpPr>
          <p:nvPr>
            <p:ph type="body" idx="1"/>
          </p:nvPr>
        </p:nvSpPr>
        <p:spPr>
          <a:xfrm>
            <a:off x="323850" y="2332038"/>
            <a:ext cx="8229600" cy="4525962"/>
          </a:xfrm>
        </p:spPr>
        <p:txBody>
          <a:bodyPr/>
          <a:lstStyle/>
          <a:p>
            <a:pPr algn="ctr" eaLnBrk="1" hangingPunct="1">
              <a:buFontTx/>
              <a:buNone/>
            </a:pPr>
            <a:r>
              <a:rPr lang="ru-RU" smtClean="0"/>
              <a:t>«Это ваш страх, невежество, незнание, предрассудки, стереотипы, барьеры и дискриминация делают нас инвалидами».</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850" y="333375"/>
            <a:ext cx="8496300" cy="1439863"/>
          </a:xfrm>
        </p:spPr>
        <p:txBody>
          <a:bodyPr>
            <a:noAutofit/>
          </a:bodyPr>
          <a:lstStyle/>
          <a:p>
            <a:pPr algn="ctr" eaLnBrk="1" fontAlgn="auto" hangingPunct="1">
              <a:spcAft>
                <a:spcPts val="0"/>
              </a:spcAft>
              <a:defRPr/>
            </a:pPr>
            <a:r>
              <a:rPr lang="ru-RU" sz="4400" dirty="0" smtClean="0"/>
              <a:t>Причины необходимости инклюзии в России</a:t>
            </a:r>
            <a:endParaRPr lang="ru-RU" sz="4400" dirty="0"/>
          </a:p>
        </p:txBody>
      </p:sp>
      <p:sp>
        <p:nvSpPr>
          <p:cNvPr id="3" name="Содержимое 2"/>
          <p:cNvSpPr>
            <a:spLocks noGrp="1"/>
          </p:cNvSpPr>
          <p:nvPr>
            <p:ph idx="1"/>
          </p:nvPr>
        </p:nvSpPr>
        <p:spPr>
          <a:xfrm>
            <a:off x="395288" y="2133600"/>
            <a:ext cx="8183562" cy="3898900"/>
          </a:xfrm>
          <a:solidFill>
            <a:schemeClr val="bg1"/>
          </a:solidFill>
        </p:spPr>
        <p:txBody>
          <a:bodyPr>
            <a:normAutofit fontScale="85000" lnSpcReduction="10000"/>
          </a:bodyPr>
          <a:lstStyle/>
          <a:p>
            <a:pPr marL="265176" indent="-265176" eaLnBrk="1" fontAlgn="auto" hangingPunct="1">
              <a:spcAft>
                <a:spcPts val="0"/>
              </a:spcAft>
              <a:buFont typeface="Wingdings 2"/>
              <a:buChar char=""/>
              <a:defRPr/>
            </a:pPr>
            <a:r>
              <a:rPr lang="ru-RU" sz="3200" dirty="0" smtClean="0"/>
              <a:t>Прирост детей с особыми образовательными потребностями;</a:t>
            </a:r>
          </a:p>
          <a:p>
            <a:pPr marL="265176" indent="-265176" eaLnBrk="1" fontAlgn="auto" hangingPunct="1">
              <a:spcAft>
                <a:spcPts val="0"/>
              </a:spcAft>
              <a:buFont typeface="Wingdings 2"/>
              <a:buChar char=""/>
              <a:defRPr/>
            </a:pPr>
            <a:r>
              <a:rPr lang="ru-RU" sz="3200" dirty="0" smtClean="0"/>
              <a:t>Узкий рынок специальных услуг;</a:t>
            </a:r>
          </a:p>
          <a:p>
            <a:pPr marL="265176" indent="-265176" eaLnBrk="1" fontAlgn="auto" hangingPunct="1">
              <a:spcAft>
                <a:spcPts val="0"/>
              </a:spcAft>
              <a:buFont typeface="Wingdings 2"/>
              <a:buChar char=""/>
              <a:defRPr/>
            </a:pPr>
            <a:r>
              <a:rPr lang="ru-RU" sz="3200" dirty="0" smtClean="0"/>
              <a:t>Новый тип родителя, заинтересованного в получении ребенком с ОВЗ цензового образования, проживания в родительской семье;</a:t>
            </a:r>
          </a:p>
          <a:p>
            <a:pPr marL="265176" indent="-265176" eaLnBrk="1" fontAlgn="auto" hangingPunct="1">
              <a:spcAft>
                <a:spcPts val="0"/>
              </a:spcAft>
              <a:buFont typeface="Wingdings 2"/>
              <a:buChar char=""/>
              <a:defRPr/>
            </a:pPr>
            <a:r>
              <a:rPr lang="ru-RU" sz="3200" dirty="0" smtClean="0"/>
              <a:t>Инновационная нормативно-правовая поддержка;</a:t>
            </a:r>
          </a:p>
          <a:p>
            <a:pPr marL="265176" indent="-265176" eaLnBrk="1" fontAlgn="auto" hangingPunct="1">
              <a:spcAft>
                <a:spcPts val="0"/>
              </a:spcAft>
              <a:buFont typeface="Wingdings 2"/>
              <a:buChar char=""/>
              <a:defRPr/>
            </a:pPr>
            <a:r>
              <a:rPr lang="ru-RU" sz="3200" dirty="0" smtClean="0"/>
              <a:t>Возникновение новых типов и видов ОУ;</a:t>
            </a:r>
          </a:p>
          <a:p>
            <a:pPr marL="265176" indent="-265176" eaLnBrk="1" fontAlgn="auto" hangingPunct="1">
              <a:spcAft>
                <a:spcPts val="0"/>
              </a:spcAft>
              <a:buFont typeface="Wingdings 2"/>
              <a:buChar char=""/>
              <a:defRPr/>
            </a:pPr>
            <a:r>
              <a:rPr lang="ru-RU" sz="3200" dirty="0" smtClean="0"/>
              <a:t>Развитие системы ранней помощи.</a:t>
            </a:r>
            <a:endParaRPr lang="ru-RU" sz="3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Рост детей с нарушениями развития:</a:t>
            </a:r>
            <a:br>
              <a:rPr lang="ru-RU" dirty="0" smtClean="0"/>
            </a:br>
            <a:endParaRPr lang="ru-RU" dirty="0"/>
          </a:p>
        </p:txBody>
      </p:sp>
      <p:sp>
        <p:nvSpPr>
          <p:cNvPr id="3" name="Содержимое 2"/>
          <p:cNvSpPr>
            <a:spLocks noGrp="1"/>
          </p:cNvSpPr>
          <p:nvPr>
            <p:ph idx="1"/>
          </p:nvPr>
        </p:nvSpPr>
        <p:spPr/>
        <p:txBody>
          <a:bodyPr>
            <a:normAutofit/>
          </a:bodyPr>
          <a:lstStyle/>
          <a:p>
            <a:r>
              <a:rPr lang="ru-RU" dirty="0" smtClean="0"/>
              <a:t>По данным МГПУ количество здоровых новорожденных составляет 26%.</a:t>
            </a:r>
          </a:p>
          <a:p>
            <a:r>
              <a:rPr lang="ru-RU" dirty="0" smtClean="0"/>
              <a:t>74% новорожденных рождаются физиологически незрелыми, с проблемами здоровья. </a:t>
            </a:r>
            <a:r>
              <a:rPr lang="ru-RU" b="1" u="sng" dirty="0" smtClean="0"/>
              <a:t>До 86% </a:t>
            </a:r>
            <a:r>
              <a:rPr lang="ru-RU" dirty="0" smtClean="0"/>
              <a:t>имеют неврологическую патологию.</a:t>
            </a:r>
          </a:p>
          <a:p>
            <a:r>
              <a:rPr lang="ru-RU" dirty="0" smtClean="0"/>
              <a:t>Не более 10% дошкольников и 4% подростков абсолютно здоровы.</a:t>
            </a:r>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Социальная </a:t>
            </a:r>
            <a:r>
              <a:rPr lang="ru-RU" dirty="0" smtClean="0"/>
              <a:t>причина необходимости инклюзии</a:t>
            </a:r>
            <a:endParaRPr lang="ru-RU" dirty="0"/>
          </a:p>
        </p:txBody>
      </p:sp>
      <p:sp>
        <p:nvSpPr>
          <p:cNvPr id="3" name="Содержимое 2"/>
          <p:cNvSpPr>
            <a:spLocks noGrp="1"/>
          </p:cNvSpPr>
          <p:nvPr>
            <p:ph idx="1"/>
          </p:nvPr>
        </p:nvSpPr>
        <p:spPr/>
        <p:txBody>
          <a:bodyPr>
            <a:normAutofit/>
          </a:bodyPr>
          <a:lstStyle/>
          <a:p>
            <a:r>
              <a:rPr lang="ru-RU" dirty="0" smtClean="0"/>
              <a:t>Социальный детерминизм – общество развивается системно. Верхи не будут расти вверх, если не опираются на низы, которые давят вверх – это законы «социальной помпы», «сообщающихся сосудов</a:t>
            </a:r>
            <a:r>
              <a:rPr lang="ru-RU" dirty="0" smtClean="0"/>
              <a:t>», «социальных лифтов» </a:t>
            </a:r>
            <a:r>
              <a:rPr lang="ru-RU" dirty="0" smtClean="0"/>
              <a:t>и др. </a:t>
            </a:r>
          </a:p>
          <a:p>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Если руководитель отчитывается за олимпиады и достижения, но не работает на другие слои детей – не будет общего роста популяции детей. Если будут вложения в низы – будет лучше и верхам.</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Эти требования зафиксированы во многих государственных нормативных актах:</a:t>
            </a:r>
            <a:endParaRPr lang="ru-RU" sz="3200" dirty="0"/>
          </a:p>
        </p:txBody>
      </p:sp>
      <p:sp>
        <p:nvSpPr>
          <p:cNvPr id="3" name="Содержимое 2"/>
          <p:cNvSpPr>
            <a:spLocks noGrp="1"/>
          </p:cNvSpPr>
          <p:nvPr>
            <p:ph idx="1"/>
          </p:nvPr>
        </p:nvSpPr>
        <p:spPr/>
        <p:txBody>
          <a:bodyPr>
            <a:normAutofit/>
          </a:bodyPr>
          <a:lstStyle/>
          <a:p>
            <a:endParaRPr lang="ru-RU" dirty="0" smtClean="0"/>
          </a:p>
          <a:p>
            <a:r>
              <a:rPr lang="ru-RU" dirty="0" smtClean="0"/>
              <a:t>Конституция РФ…см.</a:t>
            </a:r>
          </a:p>
          <a:p>
            <a:r>
              <a:rPr lang="ru-RU" dirty="0" smtClean="0"/>
              <a:t>Указ президента «О национальной стратегии действий в интересах детей на 2012-2017 годы»</a:t>
            </a:r>
          </a:p>
          <a:p>
            <a:r>
              <a:rPr lang="ru-RU" dirty="0" smtClean="0"/>
              <a:t>Государственная программа Российской Федерации «Доступная среда» на 2011 - 2015 годы</a:t>
            </a:r>
          </a:p>
          <a:p>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00063" y="785813"/>
            <a:ext cx="8183562" cy="1050925"/>
          </a:xfrm>
        </p:spPr>
        <p:txBody>
          <a:bodyPr>
            <a:noAutofit/>
          </a:bodyPr>
          <a:lstStyle/>
          <a:p>
            <a:pPr algn="ctr" eaLnBrk="1" fontAlgn="auto" hangingPunct="1">
              <a:spcAft>
                <a:spcPts val="0"/>
              </a:spcAft>
              <a:defRPr/>
            </a:pPr>
            <a:r>
              <a:rPr lang="ru-RU" sz="4400" dirty="0" smtClean="0"/>
              <a:t>Включающее образование</a:t>
            </a:r>
          </a:p>
        </p:txBody>
      </p:sp>
      <p:sp>
        <p:nvSpPr>
          <p:cNvPr id="13315" name="Rectangle 3"/>
          <p:cNvSpPr>
            <a:spLocks noGrp="1" noChangeArrowheads="1"/>
          </p:cNvSpPr>
          <p:nvPr>
            <p:ph type="body" idx="1"/>
          </p:nvPr>
        </p:nvSpPr>
        <p:spPr>
          <a:xfrm>
            <a:off x="500063" y="2286000"/>
            <a:ext cx="8112125" cy="3402013"/>
          </a:xfrm>
          <a:solidFill>
            <a:schemeClr val="bg1"/>
          </a:solidFill>
        </p:spPr>
        <p:txBody>
          <a:bodyPr>
            <a:normAutofit fontScale="92500" lnSpcReduction="10000"/>
          </a:bodyPr>
          <a:lstStyle/>
          <a:p>
            <a:pPr marL="265176" indent="-265176" eaLnBrk="1" fontAlgn="auto" hangingPunct="1">
              <a:spcAft>
                <a:spcPts val="0"/>
              </a:spcAft>
              <a:buFontTx/>
              <a:buNone/>
              <a:defRPr/>
            </a:pPr>
            <a:r>
              <a:rPr lang="ru-RU" dirty="0" smtClean="0"/>
              <a:t>	это шаг на пути достижения конечной цели - создания включающего общества, которое позволит всем детям и взрослым, независимо от пола, возраста, этнической принадлежности, способностей, наличия или отсутствия нарушений развития и ВИЧ-инфекции, участвовать в жизни общества и вносить в нее свой вклад.</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Главное в инклюзии </a:t>
            </a:r>
            <a:endParaRPr lang="ru-RU" dirty="0"/>
          </a:p>
        </p:txBody>
      </p:sp>
      <p:sp>
        <p:nvSpPr>
          <p:cNvPr id="3" name="Содержимое 2"/>
          <p:cNvSpPr>
            <a:spLocks noGrp="1"/>
          </p:cNvSpPr>
          <p:nvPr>
            <p:ph idx="1"/>
          </p:nvPr>
        </p:nvSpPr>
        <p:spPr/>
        <p:txBody>
          <a:bodyPr/>
          <a:lstStyle/>
          <a:p>
            <a:r>
              <a:rPr lang="ru-RU" dirty="0" smtClean="0"/>
              <a:t>изменения ценностных отношений к детям с особенностями развития, обеспечение права на отличие, адаптация системы к потребностям детей с ОВЗ. Нужна инклюзивная культура. +</a:t>
            </a:r>
          </a:p>
          <a:p>
            <a:r>
              <a:rPr lang="ru-RU" dirty="0" smtClean="0"/>
              <a:t>ребенок должен иметь право на выбор индивидуального образовательного маршрута.</a:t>
            </a:r>
          </a:p>
          <a:p>
            <a:endParaRPr lang="ru-RU" dirty="0" smtClean="0"/>
          </a:p>
          <a:p>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Нужен контроль риска </a:t>
            </a:r>
            <a:r>
              <a:rPr lang="ru-RU" dirty="0" err="1" smtClean="0"/>
              <a:t>дезадаптации</a:t>
            </a:r>
            <a:r>
              <a:rPr lang="ru-RU" dirty="0" smtClean="0"/>
              <a:t> на всех ступенях образования.</a:t>
            </a:r>
          </a:p>
          <a:p>
            <a:r>
              <a:rPr lang="ru-RU" dirty="0" smtClean="0"/>
              <a:t>Именно на неврологическую патологию надо делать сейчас упор в коррекции, а не на колясочника с сохранным интеллектом.</a:t>
            </a:r>
          </a:p>
          <a:p>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500042"/>
            <a:ext cx="8229600" cy="1143000"/>
          </a:xfrm>
        </p:spPr>
        <p:txBody>
          <a:bodyPr>
            <a:normAutofit fontScale="90000"/>
          </a:bodyPr>
          <a:lstStyle/>
          <a:p>
            <a:r>
              <a:rPr lang="ru-RU" sz="4000" b="1" dirty="0" smtClean="0"/>
              <a:t>Преимущества, которые дает инклюзия</a:t>
            </a:r>
            <a:r>
              <a:rPr lang="ru-RU" dirty="0" smtClean="0"/>
              <a:t/>
            </a:r>
            <a:br>
              <a:rPr lang="ru-RU" dirty="0" smtClean="0"/>
            </a:br>
            <a:endParaRPr lang="ru-RU" dirty="0"/>
          </a:p>
        </p:txBody>
      </p:sp>
      <p:sp>
        <p:nvSpPr>
          <p:cNvPr id="3" name="Содержимое 2"/>
          <p:cNvSpPr>
            <a:spLocks noGrp="1"/>
          </p:cNvSpPr>
          <p:nvPr>
            <p:ph idx="1"/>
          </p:nvPr>
        </p:nvSpPr>
        <p:spPr/>
        <p:txBody>
          <a:bodyPr/>
          <a:lstStyle/>
          <a:p>
            <a:r>
              <a:rPr lang="ru-RU" dirty="0" smtClean="0"/>
              <a:t>Создание инклюзивной культуры в школе способствует созданию безопасного, терпимого сообщества, разделяющего идеи сотрудничества, стимулирующего развитие всех своих участников; </a:t>
            </a:r>
          </a:p>
          <a:p>
            <a:r>
              <a:rPr lang="ru-RU" dirty="0" smtClean="0"/>
              <a:t>сообщества, в котором ценность каждого является основой общих достижений.</a:t>
            </a:r>
          </a:p>
          <a:p>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инклюзивное образование как социальный и образовательный инновационный процесс, динамически развивающийся подход, при котором ведущим является позитивное отношение к разнообразию учеников, </a:t>
            </a:r>
            <a:r>
              <a:rPr lang="ru-RU" b="1" u="sng" dirty="0" smtClean="0"/>
              <a:t>а индивидуальные особенности </a:t>
            </a:r>
            <a:r>
              <a:rPr lang="ru-RU" dirty="0" smtClean="0"/>
              <a:t>воспринимаются не как проблема, а как возможность </a:t>
            </a:r>
            <a:r>
              <a:rPr lang="ru-RU" b="1" u="sng" dirty="0" smtClean="0"/>
              <a:t>обогащения</a:t>
            </a:r>
            <a:r>
              <a:rPr lang="ru-RU" dirty="0" smtClean="0"/>
              <a:t> процесса познания</a:t>
            </a:r>
          </a:p>
          <a:p>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Инклюзия в образовании </a:t>
            </a:r>
            <a:r>
              <a:rPr lang="ru-RU" sz="3600" dirty="0" smtClean="0"/>
              <a:t>включает в себя :</a:t>
            </a:r>
            <a:br>
              <a:rPr lang="ru-RU" sz="3600" dirty="0" smtClean="0"/>
            </a:br>
            <a:endParaRPr lang="ru-RU" sz="3600" dirty="0"/>
          </a:p>
        </p:txBody>
      </p:sp>
      <p:sp>
        <p:nvSpPr>
          <p:cNvPr id="3" name="Содержимое 2"/>
          <p:cNvSpPr>
            <a:spLocks noGrp="1"/>
          </p:cNvSpPr>
          <p:nvPr>
            <p:ph idx="1"/>
          </p:nvPr>
        </p:nvSpPr>
        <p:spPr/>
        <p:txBody>
          <a:bodyPr/>
          <a:lstStyle/>
          <a:p>
            <a:r>
              <a:rPr lang="ru-RU" dirty="0" smtClean="0"/>
              <a:t>Признание для общества равной ценности всех учеников и педагогов;</a:t>
            </a:r>
          </a:p>
          <a:p>
            <a:r>
              <a:rPr lang="ru-RU" dirty="0" smtClean="0"/>
              <a:t>Повышение степени участия всех учеников школы во всех аспектах школьной жизни и одновременное снижение уровня изолированности некоторых групп учащихся;</a:t>
            </a:r>
          </a:p>
          <a:p>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Изменение педагогических методов и технологий обучения таким образом, чтобы школа могла полностью соответствовать разнообразным потребностям всех учеников, проживающих рядом со школой;</a:t>
            </a:r>
          </a:p>
          <a:p>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Анализ, изучение и </a:t>
            </a:r>
            <a:r>
              <a:rPr lang="ru-RU" b="1" u="sng" dirty="0" smtClean="0"/>
              <a:t>преодоление барьеров </a:t>
            </a:r>
            <a:r>
              <a:rPr lang="ru-RU" dirty="0" smtClean="0"/>
              <a:t>на пути получения знаний и полноценного участия в школьной жизни </a:t>
            </a:r>
            <a:r>
              <a:rPr lang="ru-RU" b="1" u="sng" dirty="0" smtClean="0"/>
              <a:t>для всех учащихся</a:t>
            </a:r>
            <a:r>
              <a:rPr lang="ru-RU" dirty="0" smtClean="0"/>
              <a:t> школы, а не только для тех, кто имеет инвалидность или особые образовательные потребности;</a:t>
            </a:r>
          </a:p>
          <a:p>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Проведение реформ и изменений, направленных </a:t>
            </a:r>
            <a:r>
              <a:rPr lang="ru-RU" b="1" u="sng" dirty="0" smtClean="0"/>
              <a:t>на благо всех учеников </a:t>
            </a:r>
            <a:r>
              <a:rPr lang="ru-RU" dirty="0" smtClean="0"/>
              <a:t>школы в целом, а не только какой-либо одной группы;</a:t>
            </a:r>
          </a:p>
          <a:p>
            <a:pPr>
              <a:buNone/>
            </a:pPr>
            <a:r>
              <a:rPr lang="ru-RU" dirty="0" smtClean="0"/>
              <a:t>• </a:t>
            </a:r>
            <a:r>
              <a:rPr lang="ru-RU" b="1" u="sng" dirty="0" smtClean="0"/>
              <a:t>Различия</a:t>
            </a:r>
            <a:r>
              <a:rPr lang="ru-RU" dirty="0" smtClean="0"/>
              <a:t> между учениками - </a:t>
            </a:r>
            <a:r>
              <a:rPr lang="ru-RU" b="1" u="sng" dirty="0" smtClean="0"/>
              <a:t>это ресурсы</a:t>
            </a:r>
            <a:r>
              <a:rPr lang="ru-RU" dirty="0" smtClean="0"/>
              <a:t>, способствующие педагогическому процессу, а не препятствия, которые необходимо преодолевать;</a:t>
            </a:r>
          </a:p>
          <a:p>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Признание </a:t>
            </a:r>
            <a:r>
              <a:rPr lang="ru-RU" b="1" u="sng" dirty="0" smtClean="0"/>
              <a:t>роли школ </a:t>
            </a:r>
            <a:r>
              <a:rPr lang="ru-RU" dirty="0" smtClean="0"/>
              <a:t>не только в повышении академических результатов учащихся, но и в </a:t>
            </a:r>
            <a:r>
              <a:rPr lang="ru-RU" b="1" u="sng" dirty="0" smtClean="0"/>
              <a:t>развитии социальных ценностей</a:t>
            </a:r>
            <a:r>
              <a:rPr lang="ru-RU" dirty="0" smtClean="0"/>
              <a:t> местных сообществ;</a:t>
            </a:r>
          </a:p>
          <a:p>
            <a:pPr>
              <a:buNone/>
            </a:pPr>
            <a:r>
              <a:rPr lang="ru-RU" dirty="0" smtClean="0"/>
              <a:t>• Признание того, что инклюзия в образовании - это один из аспектов </a:t>
            </a:r>
            <a:r>
              <a:rPr lang="ru-RU" b="1" u="sng" dirty="0" smtClean="0"/>
              <a:t>инклюзии в обществе</a:t>
            </a:r>
            <a:r>
              <a:rPr lang="ru-RU" dirty="0" smtClean="0"/>
              <a:t>.</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Новый Закон Российской Федерации «Об образовании в РФ» от 29 декабря 2012 года № 273-ФЗ утверждает:</a:t>
            </a:r>
          </a:p>
          <a:p>
            <a:endParaRPr lang="ru-RU" dirty="0" smtClean="0"/>
          </a:p>
          <a:p>
            <a:endParaRPr lang="ru-RU"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Инклюзивная школа рассматривает </a:t>
            </a:r>
            <a:r>
              <a:rPr lang="ru-RU" b="1" u="sng" dirty="0" smtClean="0"/>
              <a:t>многообразие </a:t>
            </a:r>
            <a:r>
              <a:rPr lang="ru-RU" dirty="0" smtClean="0"/>
              <a:t>культур </a:t>
            </a:r>
            <a:r>
              <a:rPr lang="ru-RU" b="1" u="sng" dirty="0" smtClean="0"/>
              <a:t>как новую реальность</a:t>
            </a:r>
            <a:r>
              <a:rPr lang="ru-RU" dirty="0" smtClean="0"/>
              <a:t>: в обществе взаимодействуют разные этнические группы и культуры, имеющие различный экономический и</a:t>
            </a:r>
            <a:r>
              <a:rPr lang="ru-RU" b="1" dirty="0" smtClean="0"/>
              <a:t> </a:t>
            </a:r>
            <a:r>
              <a:rPr lang="ru-RU" dirty="0" smtClean="0"/>
              <a:t>социальный статус, различные</a:t>
            </a:r>
            <a:r>
              <a:rPr lang="ru-RU" b="1" dirty="0" smtClean="0"/>
              <a:t> </a:t>
            </a:r>
            <a:r>
              <a:rPr lang="ru-RU" dirty="0" smtClean="0"/>
              <a:t>способности, состояние здоровья, интересы и цели обучения.</a:t>
            </a:r>
          </a:p>
          <a:p>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Инклюзивная школа </a:t>
            </a:r>
            <a:r>
              <a:rPr lang="ru-RU" dirty="0" smtClean="0"/>
              <a:t/>
            </a:r>
            <a:br>
              <a:rPr lang="ru-RU" dirty="0" smtClean="0"/>
            </a:br>
            <a:endParaRPr lang="ru-RU" dirty="0"/>
          </a:p>
        </p:txBody>
      </p:sp>
      <p:sp>
        <p:nvSpPr>
          <p:cNvPr id="3" name="Содержимое 2"/>
          <p:cNvSpPr>
            <a:spLocks noGrp="1"/>
          </p:cNvSpPr>
          <p:nvPr>
            <p:ph idx="1"/>
          </p:nvPr>
        </p:nvSpPr>
        <p:spPr/>
        <p:txBody>
          <a:bodyPr>
            <a:normAutofit/>
          </a:bodyPr>
          <a:lstStyle/>
          <a:p>
            <a:r>
              <a:rPr lang="ru-RU" b="1" u="sng" dirty="0" smtClean="0"/>
              <a:t>не должна </a:t>
            </a:r>
            <a:r>
              <a:rPr lang="ru-RU" dirty="0" smtClean="0"/>
              <a:t>ограничиваться единым учебным планом и единым подходом к обучению всех детей.</a:t>
            </a:r>
          </a:p>
          <a:p>
            <a:r>
              <a:rPr lang="ru-RU" dirty="0" smtClean="0"/>
              <a:t>-сохраняет индивидуализацию процесса обучения добиваясь при этом </a:t>
            </a:r>
            <a:r>
              <a:rPr lang="ru-RU" b="1" u="sng" dirty="0" err="1" smtClean="0"/>
              <a:t>персонализации</a:t>
            </a:r>
            <a:r>
              <a:rPr lang="ru-RU" b="1" u="sng" dirty="0" smtClean="0"/>
              <a:t> </a:t>
            </a:r>
            <a:r>
              <a:rPr lang="ru-RU" dirty="0" smtClean="0"/>
              <a:t>обучения</a:t>
            </a:r>
          </a:p>
          <a:p>
            <a:r>
              <a:rPr lang="ru-RU" dirty="0" smtClean="0"/>
              <a:t>-</a:t>
            </a:r>
            <a:r>
              <a:rPr lang="ru-RU" b="1" u="sng" dirty="0" smtClean="0"/>
              <a:t>командный</a:t>
            </a:r>
            <a:r>
              <a:rPr lang="ru-RU" dirty="0" smtClean="0"/>
              <a:t> стиль работы различных специалистов</a:t>
            </a:r>
          </a:p>
          <a:p>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b="1" dirty="0" smtClean="0"/>
              <a:t>-сотрудничество с семьями, государственными и </a:t>
            </a:r>
            <a:r>
              <a:rPr lang="ru-RU" dirty="0" smtClean="0"/>
              <a:t>общественными организациями, которое ведёт к расширению школьного сообщества и является источником привлечения </a:t>
            </a:r>
            <a:r>
              <a:rPr lang="ru-RU" b="1" u="sng" dirty="0" smtClean="0"/>
              <a:t>дополнительных ресурсов </a:t>
            </a:r>
            <a:r>
              <a:rPr lang="ru-RU" dirty="0" smtClean="0"/>
              <a:t>для деятельности школы</a:t>
            </a:r>
            <a:r>
              <a:rPr lang="ru-RU" dirty="0" smtClean="0"/>
              <a:t>.  </a:t>
            </a:r>
            <a:r>
              <a:rPr lang="ru-RU" dirty="0" smtClean="0"/>
              <a:t>(Сетевое взаимодействие).</a:t>
            </a:r>
            <a:endParaRPr lang="ru-RU" dirty="0" smtClean="0"/>
          </a:p>
          <a:p>
            <a:endParaRPr lang="ru-RU"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Инклюзивная школа ожидает успехов в обучении от каждого своего ученика</a:t>
            </a:r>
          </a:p>
          <a:p>
            <a:r>
              <a:rPr lang="ru-RU" dirty="0" smtClean="0"/>
              <a:t>-Инклюзивная школа способствует </a:t>
            </a:r>
            <a:r>
              <a:rPr lang="ru-RU" b="1" u="sng" dirty="0" smtClean="0"/>
              <a:t>социальному развитию общества</a:t>
            </a:r>
            <a:r>
              <a:rPr lang="ru-RU" dirty="0" smtClean="0"/>
              <a:t>.</a:t>
            </a:r>
          </a:p>
          <a:p>
            <a:endParaRPr lang="ru-RU"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b="1" dirty="0" smtClean="0"/>
              <a:t>Целесообразность инклюзивного подхода в образовании?</a:t>
            </a:r>
            <a:r>
              <a:rPr lang="ru-RU" sz="3600" dirty="0" smtClean="0"/>
              <a:t/>
            </a:r>
            <a:br>
              <a:rPr lang="ru-RU" sz="3600" dirty="0" smtClean="0"/>
            </a:br>
            <a:endParaRPr lang="ru-RU" sz="3600" dirty="0"/>
          </a:p>
        </p:txBody>
      </p:sp>
      <p:sp>
        <p:nvSpPr>
          <p:cNvPr id="3" name="Содержимое 2"/>
          <p:cNvSpPr>
            <a:spLocks noGrp="1"/>
          </p:cNvSpPr>
          <p:nvPr>
            <p:ph idx="1"/>
          </p:nvPr>
        </p:nvSpPr>
        <p:spPr/>
        <p:txBody>
          <a:bodyPr>
            <a:normAutofit/>
          </a:bodyPr>
          <a:lstStyle/>
          <a:p>
            <a:r>
              <a:rPr lang="ru-RU" dirty="0" smtClean="0"/>
              <a:t>Преимущества инклюзии для </a:t>
            </a:r>
            <a:r>
              <a:rPr lang="ru-RU" b="1" u="sng" dirty="0" smtClean="0"/>
              <a:t>детей-инвалидов:</a:t>
            </a:r>
            <a:endParaRPr lang="ru-RU" dirty="0" smtClean="0"/>
          </a:p>
          <a:p>
            <a:pPr>
              <a:buNone/>
            </a:pPr>
            <a:r>
              <a:rPr lang="ru-RU" dirty="0" smtClean="0"/>
              <a:t>	-в инклюзивной среде по сравнению с детьми, находящимися в специальных школах, такие дети демонстрируют более высокий уровень </a:t>
            </a:r>
            <a:r>
              <a:rPr lang="ru-RU" b="1" u="sng" dirty="0" smtClean="0"/>
              <a:t>социального взаимодействия</a:t>
            </a:r>
            <a:r>
              <a:rPr lang="ru-RU" dirty="0" smtClean="0"/>
              <a:t> со своими здоровыми сверстниками </a:t>
            </a:r>
          </a:p>
          <a:p>
            <a:endParaRPr lang="ru-RU"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dirty="0" smtClean="0"/>
              <a:t>	- В инклюзивной среде улучшается </a:t>
            </a:r>
            <a:r>
              <a:rPr lang="ru-RU" b="1" u="sng" dirty="0" smtClean="0"/>
              <a:t>социальная компетенция </a:t>
            </a:r>
            <a:r>
              <a:rPr lang="ru-RU" dirty="0" smtClean="0"/>
              <a:t>и навыки коммуникации детей с инвалидностью;</a:t>
            </a:r>
          </a:p>
          <a:p>
            <a:pPr>
              <a:buNone/>
            </a:pPr>
            <a:r>
              <a:rPr lang="ru-RU" dirty="0" smtClean="0"/>
              <a:t>	-дети с инвалидностью и особенностями развития в инклюзивных школах в целом имеют более высокие </a:t>
            </a:r>
            <a:r>
              <a:rPr lang="ru-RU" b="1" u="sng" dirty="0" smtClean="0"/>
              <a:t>академические результаты;</a:t>
            </a:r>
          </a:p>
          <a:p>
            <a:pPr>
              <a:buNone/>
            </a:pPr>
            <a:endParaRPr lang="ru-RU" dirty="0" smtClean="0"/>
          </a:p>
          <a:p>
            <a:endParaRPr lang="ru-RU"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b="1" u="sng" dirty="0" smtClean="0"/>
              <a:t>Социальное принятие </a:t>
            </a:r>
            <a:r>
              <a:rPr lang="ru-RU" dirty="0" smtClean="0"/>
              <a:t>детей с особенностями развития улучшается за счёт характерного для инклюзивных классов обучения в малых группах;</a:t>
            </a:r>
          </a:p>
          <a:p>
            <a:r>
              <a:rPr lang="ru-RU" dirty="0" smtClean="0"/>
              <a:t>-В инклюзивных классах </a:t>
            </a:r>
            <a:r>
              <a:rPr lang="ru-RU" b="1" u="sng" dirty="0" smtClean="0"/>
              <a:t>дружба</a:t>
            </a:r>
            <a:r>
              <a:rPr lang="ru-RU" dirty="0" smtClean="0"/>
              <a:t> между детьми с особенностями и без особенностей становится более обычным делом.</a:t>
            </a:r>
          </a:p>
          <a:p>
            <a:endParaRPr lang="ru-RU"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b="1" dirty="0" smtClean="0"/>
              <a:t>Инклюзия несёт преимущества и детям без особенностей развития</a:t>
            </a:r>
            <a:r>
              <a:rPr lang="ru-RU" sz="3600" dirty="0" smtClean="0"/>
              <a:t/>
            </a:r>
            <a:br>
              <a:rPr lang="ru-RU" sz="3600" dirty="0" smtClean="0"/>
            </a:br>
            <a:endParaRPr lang="ru-RU" sz="3600" dirty="0"/>
          </a:p>
        </p:txBody>
      </p:sp>
      <p:sp>
        <p:nvSpPr>
          <p:cNvPr id="3" name="Содержимое 2"/>
          <p:cNvSpPr>
            <a:spLocks noGrp="1"/>
          </p:cNvSpPr>
          <p:nvPr>
            <p:ph idx="1"/>
          </p:nvPr>
        </p:nvSpPr>
        <p:spPr/>
        <p:txBody>
          <a:bodyPr/>
          <a:lstStyle/>
          <a:p>
            <a:pPr>
              <a:buNone/>
            </a:pPr>
            <a:r>
              <a:rPr lang="ru-RU" dirty="0" smtClean="0"/>
              <a:t>Обычные ученики, также как и одарённые дети, получают преимущества при инклюзивном образовании:</a:t>
            </a:r>
          </a:p>
          <a:p>
            <a:pPr>
              <a:buNone/>
            </a:pPr>
            <a:r>
              <a:rPr lang="ru-RU" dirty="0" smtClean="0"/>
              <a:t>	-Доказано, что нахождение в классе детей с особенностями развития </a:t>
            </a:r>
            <a:r>
              <a:rPr lang="ru-RU" b="1" u="sng" dirty="0" smtClean="0"/>
              <a:t>не является фактором</a:t>
            </a:r>
            <a:r>
              <a:rPr lang="ru-RU" dirty="0" smtClean="0"/>
              <a:t>, несущим угрозу или представляющим опасность для их успешного обучения;</a:t>
            </a:r>
          </a:p>
          <a:p>
            <a:pPr>
              <a:buNone/>
            </a:pPr>
            <a:endParaRPr lang="ru-RU"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Представления о том, что дети-инвалиды </a:t>
            </a:r>
            <a:r>
              <a:rPr lang="ru-RU" b="1" u="sng" dirty="0" smtClean="0"/>
              <a:t>нарушают процесс обучения </a:t>
            </a:r>
            <a:r>
              <a:rPr lang="ru-RU" dirty="0" smtClean="0"/>
              <a:t>в классе, в научной литературе признаются несостоятельными. Причинами потери времени на уроке </a:t>
            </a:r>
            <a:r>
              <a:rPr lang="ru-RU" b="1" u="sng" dirty="0" smtClean="0"/>
              <a:t>чаще</a:t>
            </a:r>
            <a:r>
              <a:rPr lang="ru-RU" dirty="0" smtClean="0"/>
              <a:t> являются действия </a:t>
            </a:r>
            <a:r>
              <a:rPr lang="ru-RU" b="1" u="sng" dirty="0" smtClean="0"/>
              <a:t>детей без </a:t>
            </a:r>
            <a:r>
              <a:rPr lang="ru-RU" dirty="0" smtClean="0"/>
              <a:t>инвалидности;</a:t>
            </a:r>
          </a:p>
          <a:p>
            <a:endParaRPr lang="ru-RU"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Обычные ученики и одарённые дети могут получить преимущества при инклюзивном подходе к образованию за счёт </a:t>
            </a:r>
            <a:r>
              <a:rPr lang="ru-RU" b="1" u="sng" dirty="0" smtClean="0"/>
              <a:t>улучшения качества обучени</a:t>
            </a:r>
            <a:r>
              <a:rPr lang="ru-RU" dirty="0" smtClean="0"/>
              <a:t>я и совершенствования педагогических т</a:t>
            </a:r>
            <a:r>
              <a:rPr lang="ru-RU" b="1" u="sng" dirty="0" smtClean="0"/>
              <a:t>ехнологий</a:t>
            </a:r>
            <a:r>
              <a:rPr lang="ru-RU" dirty="0" smtClean="0"/>
              <a:t> работы в классе – </a:t>
            </a:r>
            <a:r>
              <a:rPr lang="ru-RU" dirty="0" err="1" smtClean="0"/>
              <a:t>т,к</a:t>
            </a:r>
            <a:r>
              <a:rPr lang="ru-RU" dirty="0" smtClean="0"/>
              <a:t>. работают педагоги более высокой квалификации;</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10000"/>
          </a:bodyPr>
          <a:lstStyle/>
          <a:p>
            <a:r>
              <a:rPr lang="ru-RU" dirty="0" smtClean="0"/>
              <a:t>Основными принципами государственной политики и правового регулирования отношений в сфере образования являются обеспечение </a:t>
            </a:r>
            <a:r>
              <a:rPr lang="ru-RU" b="1" u="sng" dirty="0" smtClean="0"/>
              <a:t>права каждого </a:t>
            </a:r>
            <a:r>
              <a:rPr lang="ru-RU" dirty="0" smtClean="0"/>
              <a:t>на образование, недопустимость дискриминации в сфере образования; </a:t>
            </a:r>
            <a:r>
              <a:rPr lang="ru-RU" b="1" u="sng" dirty="0" smtClean="0"/>
              <a:t>гуманистический</a:t>
            </a:r>
            <a:r>
              <a:rPr lang="ru-RU" dirty="0" smtClean="0"/>
              <a:t> характер образования, </a:t>
            </a:r>
            <a:r>
              <a:rPr lang="ru-RU" b="1" u="sng" dirty="0" smtClean="0"/>
              <a:t>адаптивность системы </a:t>
            </a:r>
            <a:r>
              <a:rPr lang="ru-RU" dirty="0" smtClean="0"/>
              <a:t>образования к уровню подготовки, особенностям развития, способностям и интересам человека.</a:t>
            </a:r>
          </a:p>
          <a:p>
            <a:endParaRPr lang="ru-RU"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Программами и технологиями, предназначенными детям с инвалидностью </a:t>
            </a:r>
            <a:r>
              <a:rPr lang="ru-RU" b="1" u="sng" dirty="0" smtClean="0"/>
              <a:t>могут пользоваться </a:t>
            </a:r>
            <a:r>
              <a:rPr lang="ru-RU" dirty="0" smtClean="0"/>
              <a:t>все остальные ученики, </a:t>
            </a:r>
            <a:r>
              <a:rPr lang="ru-RU" b="1" u="sng" dirty="0" smtClean="0"/>
              <a:t>в то время</a:t>
            </a:r>
            <a:r>
              <a:rPr lang="ru-RU" dirty="0" smtClean="0"/>
              <a:t>, когда они не являются необходимыми для обучения детей с инвалидностью.</a:t>
            </a:r>
          </a:p>
          <a:p>
            <a:endParaRPr lang="ru-RU"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lnSpcReduction="10000"/>
          </a:bodyPr>
          <a:lstStyle/>
          <a:p>
            <a:r>
              <a:rPr lang="ru-RU" dirty="0" smtClean="0"/>
              <a:t>Обычные дети или одарённые ученики получают преимущества в инклюзивных пространствах за счёт увеличения </a:t>
            </a:r>
            <a:r>
              <a:rPr lang="ru-RU" b="1" u="sng" dirty="0" smtClean="0"/>
              <a:t>финансовых ресурсов </a:t>
            </a:r>
            <a:r>
              <a:rPr lang="ru-RU" dirty="0" smtClean="0"/>
              <a:t>при таком обучении.</a:t>
            </a:r>
          </a:p>
          <a:p>
            <a:r>
              <a:rPr lang="ru-RU" dirty="0" smtClean="0"/>
              <a:t>Эти средства могут быть использованы различными </a:t>
            </a:r>
            <a:r>
              <a:rPr lang="ru-RU" b="1" u="sng" dirty="0" smtClean="0"/>
              <a:t>способами</a:t>
            </a:r>
            <a:r>
              <a:rPr lang="ru-RU" dirty="0" smtClean="0"/>
              <a:t>, в том числе с пользой для обычных детей (например, для организации внеклассной активности и др.).</a:t>
            </a:r>
          </a:p>
          <a:p>
            <a:endParaRPr lang="ru-RU"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Преимуществом инклюзии для обычных учеников и одарённых детей будет также присутствие в классе </a:t>
            </a:r>
            <a:r>
              <a:rPr lang="ru-RU" b="1" u="sng" dirty="0" smtClean="0"/>
              <a:t>дополнительного </a:t>
            </a:r>
            <a:r>
              <a:rPr lang="ru-RU" dirty="0" smtClean="0"/>
              <a:t>педагогического </a:t>
            </a:r>
            <a:r>
              <a:rPr lang="ru-RU" b="1" u="sng" dirty="0" smtClean="0"/>
              <a:t>персонала </a:t>
            </a:r>
            <a:r>
              <a:rPr lang="ru-RU" dirty="0" smtClean="0"/>
              <a:t>(дополнительное финансирование </a:t>
            </a:r>
            <a:r>
              <a:rPr lang="ru-RU" dirty="0" err="1" smtClean="0"/>
              <a:t>тьютора</a:t>
            </a:r>
            <a:r>
              <a:rPr lang="ru-RU" dirty="0" smtClean="0"/>
              <a:t>, соц.педагога и др.); присутствие в классе других взрослых создаёт дополнительные </a:t>
            </a:r>
            <a:r>
              <a:rPr lang="ru-RU" b="1" u="sng" dirty="0" smtClean="0"/>
              <a:t>преимущества для всех </a:t>
            </a:r>
            <a:r>
              <a:rPr lang="ru-RU" dirty="0" smtClean="0"/>
              <a:t>учеников класса;</a:t>
            </a:r>
          </a:p>
          <a:p>
            <a:endParaRPr lang="ru-RU"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Обычные или одарённые ученики, будучи вовлечёнными в обучение своих сверстников (специальный методический подход к обучению в инклюзивном классе, т.н. </a:t>
            </a:r>
            <a:r>
              <a:rPr lang="ru-RU" b="1" u="sng" dirty="0" smtClean="0"/>
              <a:t>обучение в сотрудничестве</a:t>
            </a:r>
            <a:r>
              <a:rPr lang="ru-RU" dirty="0" smtClean="0"/>
              <a:t>, </a:t>
            </a:r>
            <a:r>
              <a:rPr lang="ru-RU" dirty="0" err="1" smtClean="0"/>
              <a:t>тьюторство</a:t>
            </a:r>
            <a:r>
              <a:rPr lang="ru-RU" dirty="0" smtClean="0"/>
              <a:t>), получают преимущества в том, что эти подходы способствуют повышению их </a:t>
            </a:r>
            <a:r>
              <a:rPr lang="ru-RU" b="1" u="sng" dirty="0" smtClean="0"/>
              <a:t>самооценки</a:t>
            </a:r>
            <a:r>
              <a:rPr lang="ru-RU" dirty="0" smtClean="0"/>
              <a:t> и качества овладения </a:t>
            </a:r>
            <a:r>
              <a:rPr lang="ru-RU" b="1" u="sng" dirty="0" smtClean="0"/>
              <a:t>академическими</a:t>
            </a:r>
            <a:r>
              <a:rPr lang="ru-RU" dirty="0" smtClean="0"/>
              <a:t> навыками;</a:t>
            </a:r>
          </a:p>
          <a:p>
            <a:endParaRPr lang="ru-RU"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В инклюзивном классе обычные или одарённые </a:t>
            </a:r>
            <a:r>
              <a:rPr lang="ru-RU" b="1" u="sng" dirty="0" smtClean="0"/>
              <a:t>дети учатся уважать и ценить </a:t>
            </a:r>
            <a:r>
              <a:rPr lang="ru-RU" dirty="0" smtClean="0"/>
              <a:t>своих одноклассников с инвалидностью, видеть то, что лежит за чертой инвалидности или одарённости, различать социальные стигмы (предрассудки);</a:t>
            </a:r>
          </a:p>
          <a:p>
            <a:endParaRPr lang="ru-RU" dirty="0" smtClean="0"/>
          </a:p>
          <a:p>
            <a:endParaRPr lang="ru-RU"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Особенности инклюзии в России</a:t>
            </a:r>
            <a:r>
              <a:rPr lang="ru-RU" dirty="0" smtClean="0"/>
              <a:t/>
            </a:r>
            <a:br>
              <a:rPr lang="ru-RU" dirty="0" smtClean="0"/>
            </a:br>
            <a:endParaRPr lang="ru-RU" dirty="0"/>
          </a:p>
        </p:txBody>
      </p:sp>
      <p:sp>
        <p:nvSpPr>
          <p:cNvPr id="3" name="Содержимое 2"/>
          <p:cNvSpPr>
            <a:spLocks noGrp="1"/>
          </p:cNvSpPr>
          <p:nvPr>
            <p:ph idx="1"/>
          </p:nvPr>
        </p:nvSpPr>
        <p:spPr/>
        <p:txBody>
          <a:bodyPr/>
          <a:lstStyle/>
          <a:p>
            <a:r>
              <a:rPr lang="ru-RU" dirty="0" smtClean="0"/>
              <a:t>Почва для инклюзии в России отличается от европейской. Там много лет до инклюзии развивалась реформаторская педагогика (Штайнер, </a:t>
            </a:r>
            <a:r>
              <a:rPr lang="ru-RU" dirty="0" err="1" smtClean="0"/>
              <a:t>Монтессори</a:t>
            </a:r>
            <a:r>
              <a:rPr lang="ru-RU" dirty="0" smtClean="0"/>
              <a:t>, </a:t>
            </a:r>
            <a:r>
              <a:rPr lang="ru-RU" dirty="0" err="1" smtClean="0"/>
              <a:t>Кей</a:t>
            </a:r>
            <a:r>
              <a:rPr lang="ru-RU" dirty="0" smtClean="0"/>
              <a:t>, </a:t>
            </a:r>
            <a:r>
              <a:rPr lang="ru-RU" dirty="0" err="1" smtClean="0"/>
              <a:t>Фребель</a:t>
            </a:r>
            <a:r>
              <a:rPr lang="ru-RU" dirty="0" smtClean="0"/>
              <a:t>).</a:t>
            </a:r>
          </a:p>
          <a:p>
            <a:r>
              <a:rPr lang="ru-RU" dirty="0" smtClean="0"/>
              <a:t>А у нас долгие годы господствует классно-урочная система с ее </a:t>
            </a:r>
            <a:r>
              <a:rPr lang="ru-RU" dirty="0" err="1" smtClean="0"/>
              <a:t>знаниевым</a:t>
            </a:r>
            <a:r>
              <a:rPr lang="ru-RU" dirty="0" smtClean="0"/>
              <a:t> подходом</a:t>
            </a:r>
          </a:p>
          <a:p>
            <a:endParaRPr lang="ru-RU"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Поэтому</a:t>
            </a:r>
            <a:endParaRPr lang="ru-RU" dirty="0"/>
          </a:p>
        </p:txBody>
      </p:sp>
      <p:sp>
        <p:nvSpPr>
          <p:cNvPr id="3" name="Содержимое 2"/>
          <p:cNvSpPr>
            <a:spLocks noGrp="1"/>
          </p:cNvSpPr>
          <p:nvPr>
            <p:ph idx="1"/>
          </p:nvPr>
        </p:nvSpPr>
        <p:spPr/>
        <p:txBody>
          <a:bodyPr>
            <a:normAutofit/>
          </a:bodyPr>
          <a:lstStyle/>
          <a:p>
            <a:pPr>
              <a:buNone/>
            </a:pPr>
            <a:r>
              <a:rPr lang="ru-RU" sz="5400" dirty="0" smtClean="0"/>
              <a:t>	Инклюзия для педагога – это тема про самообразование.</a:t>
            </a:r>
            <a:endParaRPr lang="ru-RU" sz="54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Нормативная база</a:t>
            </a:r>
            <a:r>
              <a:rPr lang="ru-RU" dirty="0" smtClean="0"/>
              <a:t/>
            </a:r>
            <a:br>
              <a:rPr lang="ru-RU" dirty="0" smtClean="0"/>
            </a:br>
            <a:endParaRPr lang="ru-RU" dirty="0"/>
          </a:p>
        </p:txBody>
      </p:sp>
      <p:sp>
        <p:nvSpPr>
          <p:cNvPr id="3" name="Содержимое 2"/>
          <p:cNvSpPr>
            <a:spLocks noGrp="1"/>
          </p:cNvSpPr>
          <p:nvPr>
            <p:ph idx="1"/>
          </p:nvPr>
        </p:nvSpPr>
        <p:spPr/>
        <p:txBody>
          <a:bodyPr/>
          <a:lstStyle/>
          <a:p>
            <a:r>
              <a:rPr lang="ru-RU" dirty="0" smtClean="0"/>
              <a:t>	Зачем знать нормативную базу?</a:t>
            </a:r>
          </a:p>
          <a:p>
            <a:pPr lvl="1"/>
            <a:r>
              <a:rPr lang="ru-RU" dirty="0" smtClean="0"/>
              <a:t>Чтобы использовать на пользу ОО, детям с ОВЗ, себе. </a:t>
            </a:r>
          </a:p>
          <a:p>
            <a:r>
              <a:rPr lang="ru-RU" dirty="0" smtClean="0"/>
              <a:t>Зачем разрабатывать? </a:t>
            </a:r>
          </a:p>
          <a:p>
            <a:pPr>
              <a:buNone/>
            </a:pPr>
            <a:r>
              <a:rPr lang="ru-RU" dirty="0" smtClean="0"/>
              <a:t>	-Обеспечить юридическую основу своей деятельности.</a:t>
            </a:r>
          </a:p>
          <a:p>
            <a:endParaRPr lang="ru-RU"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ctr">
              <a:buNone/>
            </a:pPr>
            <a:r>
              <a:rPr lang="ru-RU" b="1" dirty="0" smtClean="0"/>
              <a:t>	</a:t>
            </a:r>
            <a:r>
              <a:rPr lang="ru-RU" sz="4000" b="1" dirty="0" smtClean="0"/>
              <a:t>Ориентируемся на мировое сообщество</a:t>
            </a:r>
            <a:endParaRPr lang="ru-RU" sz="40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63" y="571500"/>
            <a:ext cx="8115300" cy="963613"/>
          </a:xfrm>
        </p:spPr>
        <p:txBody>
          <a:bodyPr>
            <a:normAutofit fontScale="90000"/>
          </a:bodyPr>
          <a:lstStyle/>
          <a:p>
            <a:pPr eaLnBrk="1" fontAlgn="auto" hangingPunct="1">
              <a:spcAft>
                <a:spcPts val="0"/>
              </a:spcAft>
              <a:defRPr/>
            </a:pPr>
            <a:r>
              <a:rPr lang="ru-RU" dirty="0" smtClean="0"/>
              <a:t>Ратификация Россией международных  Конвенций</a:t>
            </a:r>
            <a:r>
              <a:rPr lang="ru-RU" dirty="0" smtClean="0">
                <a:solidFill>
                  <a:schemeClr val="accent1">
                    <a:tint val="88000"/>
                    <a:satMod val="150000"/>
                  </a:schemeClr>
                </a:solidFill>
              </a:rPr>
              <a:t>:</a:t>
            </a:r>
            <a:endParaRPr lang="ru-RU" dirty="0">
              <a:solidFill>
                <a:schemeClr val="accent1">
                  <a:tint val="88000"/>
                  <a:satMod val="150000"/>
                </a:schemeClr>
              </a:solidFill>
            </a:endParaRPr>
          </a:p>
        </p:txBody>
      </p:sp>
      <p:sp>
        <p:nvSpPr>
          <p:cNvPr id="3" name="Содержимое 2"/>
          <p:cNvSpPr>
            <a:spLocks noGrp="1"/>
          </p:cNvSpPr>
          <p:nvPr>
            <p:ph idx="1"/>
          </p:nvPr>
        </p:nvSpPr>
        <p:spPr>
          <a:xfrm>
            <a:off x="214313" y="2143125"/>
            <a:ext cx="8540750" cy="3187700"/>
          </a:xfrm>
          <a:solidFill>
            <a:schemeClr val="bg1"/>
          </a:solidFill>
        </p:spPr>
        <p:txBody>
          <a:bodyPr>
            <a:normAutofit fontScale="92500" lnSpcReduction="20000"/>
          </a:bodyPr>
          <a:lstStyle/>
          <a:p>
            <a:pPr marL="265176" indent="-265176" eaLnBrk="1" fontAlgn="auto" hangingPunct="1">
              <a:spcAft>
                <a:spcPts val="0"/>
              </a:spcAft>
              <a:buFont typeface="Wingdings 2"/>
              <a:buChar char=""/>
              <a:defRPr/>
            </a:pPr>
            <a:r>
              <a:rPr lang="ru-RU" dirty="0" smtClean="0"/>
              <a:t>О правах ребенка</a:t>
            </a:r>
          </a:p>
          <a:p>
            <a:pPr marL="265176" indent="-265176" eaLnBrk="1" fontAlgn="auto" hangingPunct="1">
              <a:spcAft>
                <a:spcPts val="0"/>
              </a:spcAft>
              <a:buFont typeface="Wingdings 2"/>
              <a:buChar char=""/>
              <a:defRPr/>
            </a:pPr>
            <a:r>
              <a:rPr lang="ru-RU" dirty="0" smtClean="0"/>
              <a:t>О правах умственно отсталых лиц</a:t>
            </a:r>
          </a:p>
          <a:p>
            <a:pPr marL="265176" indent="-265176" eaLnBrk="1" fontAlgn="auto" hangingPunct="1">
              <a:spcAft>
                <a:spcPts val="0"/>
              </a:spcAft>
              <a:buFont typeface="Wingdings 2"/>
              <a:buChar char=""/>
              <a:defRPr/>
            </a:pPr>
            <a:r>
              <a:rPr lang="ru-RU" dirty="0" smtClean="0"/>
              <a:t>О правах инвалидов</a:t>
            </a:r>
          </a:p>
          <a:p>
            <a:pPr marL="265176" indent="-265176" eaLnBrk="1" fontAlgn="auto" hangingPunct="1">
              <a:spcAft>
                <a:spcPts val="0"/>
              </a:spcAft>
              <a:buFont typeface="Wingdings 2"/>
              <a:buChar char=""/>
              <a:defRPr/>
            </a:pPr>
            <a:r>
              <a:rPr lang="ru-RU" dirty="0" err="1" smtClean="0"/>
              <a:t>Саламанкская</a:t>
            </a:r>
            <a:r>
              <a:rPr lang="ru-RU" dirty="0" smtClean="0"/>
              <a:t> декларация</a:t>
            </a:r>
            <a:endParaRPr lang="en-US" dirty="0" smtClean="0"/>
          </a:p>
          <a:p>
            <a:pPr marL="265176" indent="-265176" eaLnBrk="1" fontAlgn="auto" hangingPunct="1">
              <a:spcAft>
                <a:spcPts val="0"/>
              </a:spcAft>
              <a:buFont typeface="Wingdings 2"/>
              <a:buChar char=""/>
              <a:defRPr/>
            </a:pPr>
            <a:r>
              <a:rPr lang="ru-RU" dirty="0" smtClean="0"/>
              <a:t>Международная конференция «Развитие инклюзивных школ в России», Москва, 19-20 ноября 2005 и др.</a:t>
            </a:r>
            <a:endParaRPr lang="en-US" dirty="0" smtClean="0"/>
          </a:p>
          <a:p>
            <a:pPr marL="265176" indent="-265176" eaLnBrk="1" fontAlgn="auto" hangingPunct="1">
              <a:spcAft>
                <a:spcPts val="0"/>
              </a:spcAft>
              <a:buFont typeface="Wingdings 2"/>
              <a:buChar char=""/>
              <a:defRPr/>
            </a:pP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dirty="0" smtClean="0"/>
              <a:t>	Согласно п. 1 ч. 5 ст. 5 закона - федеральными государственными органами, органами власти РФ и органами местного самоуправления </a:t>
            </a:r>
            <a:r>
              <a:rPr lang="ru-RU" b="1" u="sng" dirty="0" smtClean="0"/>
              <a:t>создаются </a:t>
            </a:r>
            <a:r>
              <a:rPr lang="ru-RU" dirty="0" smtClean="0"/>
              <a:t>необходимые </a:t>
            </a:r>
            <a:r>
              <a:rPr lang="ru-RU" b="1" u="sng" dirty="0" smtClean="0"/>
              <a:t>условия</a:t>
            </a:r>
            <a:r>
              <a:rPr lang="ru-RU" dirty="0" smtClean="0"/>
              <a:t> для:</a:t>
            </a:r>
          </a:p>
          <a:p>
            <a:pPr>
              <a:buNone/>
            </a:pPr>
            <a:r>
              <a:rPr lang="ru-RU" dirty="0" smtClean="0"/>
              <a:t>	• получения без дискриминации качественного образования, в том числе гражданами с ОВЗ и инвалидами,</a:t>
            </a:r>
          </a:p>
          <a:p>
            <a:endParaRPr lang="ru-RU"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ctr">
              <a:buNone/>
            </a:pPr>
            <a:r>
              <a:rPr lang="ru-RU" dirty="0" smtClean="0"/>
              <a:t>	</a:t>
            </a:r>
            <a:r>
              <a:rPr lang="ru-RU" sz="4400" b="1" dirty="0" smtClean="0"/>
              <a:t>Познакомимся с некоторыми из них</a:t>
            </a:r>
            <a:endParaRPr lang="ru-RU" sz="4400" b="1"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p:txBody>
          <a:bodyPr/>
          <a:lstStyle/>
          <a:p>
            <a:pPr eaLnBrk="1" hangingPunct="1"/>
            <a:r>
              <a:rPr lang="ru-RU" smtClean="0"/>
              <a:t>Конвенция о правах ребенка</a:t>
            </a:r>
          </a:p>
        </p:txBody>
      </p:sp>
      <p:sp>
        <p:nvSpPr>
          <p:cNvPr id="3" name="Содержимое 2"/>
          <p:cNvSpPr>
            <a:spLocks noGrp="1"/>
          </p:cNvSpPr>
          <p:nvPr>
            <p:ph idx="1"/>
          </p:nvPr>
        </p:nvSpPr>
        <p:spPr/>
        <p:txBody>
          <a:bodyPr rtlCol="0">
            <a:normAutofit fontScale="92500" lnSpcReduction="10000"/>
          </a:bodyPr>
          <a:lstStyle/>
          <a:p>
            <a:pPr eaLnBrk="1" fontAlgn="auto" hangingPunct="1">
              <a:spcAft>
                <a:spcPts val="0"/>
              </a:spcAft>
              <a:defRPr/>
            </a:pPr>
            <a:r>
              <a:rPr lang="ru-RU" dirty="0" smtClean="0"/>
              <a:t>Принята </a:t>
            </a:r>
            <a:r>
              <a:rPr lang="ru-RU" u="sng" dirty="0" smtClean="0">
                <a:hlinkClick r:id="rId2"/>
              </a:rPr>
              <a:t>резолюцией 44/25</a:t>
            </a:r>
            <a:r>
              <a:rPr lang="ru-RU" dirty="0" smtClean="0"/>
              <a:t> Генеральной Ассамблеи ООН от 20 ноября 1989 года:</a:t>
            </a:r>
          </a:p>
          <a:p>
            <a:pPr eaLnBrk="1" fontAlgn="auto" hangingPunct="1">
              <a:spcAft>
                <a:spcPts val="0"/>
              </a:spcAft>
              <a:buFont typeface="Arial" pitchFamily="34" charset="0"/>
              <a:buNone/>
              <a:defRPr/>
            </a:pPr>
            <a:r>
              <a:rPr lang="ru-RU" dirty="0" smtClean="0"/>
              <a:t>	-каждый человек должен обладать всеми правами и свободами без какого бы то ни было различия по таким признакам, как раса, цвет кожи, пол, язык, религия, политические или иные убеждения, национальное или социальное происхождение, имущественное положение, рождение или иные обстоятельства. </a:t>
            </a:r>
          </a:p>
          <a:p>
            <a:pPr eaLnBrk="1" fontAlgn="auto" hangingPunct="1">
              <a:spcAft>
                <a:spcPts val="0"/>
              </a:spcAft>
              <a:defRPr/>
            </a:pPr>
            <a:endParaRPr lang="ru-RU"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Заголовок 1"/>
          <p:cNvSpPr>
            <a:spLocks noGrp="1"/>
          </p:cNvSpPr>
          <p:nvPr>
            <p:ph type="title"/>
          </p:nvPr>
        </p:nvSpPr>
        <p:spPr/>
        <p:txBody>
          <a:bodyPr/>
          <a:lstStyle/>
          <a:p>
            <a:pPr eaLnBrk="1" hangingPunct="1"/>
            <a:endParaRPr lang="ru-RU" smtClean="0"/>
          </a:p>
        </p:txBody>
      </p:sp>
      <p:sp>
        <p:nvSpPr>
          <p:cNvPr id="4099" name="Содержимое 2"/>
          <p:cNvSpPr>
            <a:spLocks noGrp="1"/>
          </p:cNvSpPr>
          <p:nvPr>
            <p:ph idx="1"/>
          </p:nvPr>
        </p:nvSpPr>
        <p:spPr/>
        <p:txBody>
          <a:bodyPr/>
          <a:lstStyle/>
          <a:p>
            <a:pPr eaLnBrk="1" hangingPunct="1">
              <a:buFont typeface="Arial" pitchFamily="34" charset="0"/>
              <a:buNone/>
            </a:pPr>
            <a:r>
              <a:rPr lang="ru-RU" smtClean="0"/>
              <a:t>	-Дети имеют право на особую </a:t>
            </a:r>
            <a:r>
              <a:rPr lang="ru-RU" b="1" u="sng" smtClean="0"/>
              <a:t>заботу и помощь. </a:t>
            </a:r>
          </a:p>
          <a:p>
            <a:pPr eaLnBrk="1" hangingPunct="1">
              <a:buFont typeface="Arial" pitchFamily="34" charset="0"/>
              <a:buNone/>
            </a:pPr>
            <a:r>
              <a:rPr lang="ru-RU" smtClean="0"/>
              <a:t>	-Семье как основной ячейке общества и естественной среде для роста и благополучия всех ее членов и особенно детей должны быть предоставлены необходимые </a:t>
            </a:r>
            <a:r>
              <a:rPr lang="ru-RU" b="1" u="sng" smtClean="0"/>
              <a:t>защита и содействие</a:t>
            </a:r>
            <a:r>
              <a:rPr lang="ru-RU" smtClean="0"/>
              <a:t>;</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1"/>
          <p:cNvSpPr>
            <a:spLocks noGrp="1"/>
          </p:cNvSpPr>
          <p:nvPr>
            <p:ph type="title"/>
          </p:nvPr>
        </p:nvSpPr>
        <p:spPr/>
        <p:txBody>
          <a:bodyPr/>
          <a:lstStyle/>
          <a:p>
            <a:pPr eaLnBrk="1" hangingPunct="1"/>
            <a:endParaRPr lang="ru-RU" smtClean="0"/>
          </a:p>
        </p:txBody>
      </p:sp>
      <p:sp>
        <p:nvSpPr>
          <p:cNvPr id="5123" name="Содержимое 2"/>
          <p:cNvSpPr>
            <a:spLocks noGrp="1"/>
          </p:cNvSpPr>
          <p:nvPr>
            <p:ph idx="1"/>
          </p:nvPr>
        </p:nvSpPr>
        <p:spPr/>
        <p:txBody>
          <a:bodyPr/>
          <a:lstStyle/>
          <a:p>
            <a:pPr eaLnBrk="1" hangingPunct="1">
              <a:buFont typeface="Arial" pitchFamily="34" charset="0"/>
              <a:buNone/>
            </a:pPr>
            <a:r>
              <a:rPr lang="ru-RU" smtClean="0"/>
              <a:t>	-Ребенку для полного и гармоничного развития его личности необходимо расти в </a:t>
            </a:r>
            <a:r>
              <a:rPr lang="ru-RU" b="1" u="sng" smtClean="0"/>
              <a:t>семейном</a:t>
            </a:r>
            <a:r>
              <a:rPr lang="ru-RU" smtClean="0"/>
              <a:t> окружении, в атмосфере счастья, любви и понимания;</a:t>
            </a:r>
          </a:p>
          <a:p>
            <a:pPr eaLnBrk="1" hangingPunct="1">
              <a:buFont typeface="Arial" pitchFamily="34" charset="0"/>
              <a:buNone/>
            </a:pPr>
            <a:r>
              <a:rPr lang="ru-RU" smtClean="0"/>
              <a:t>	-Ребенок, ввиду его физической и умственной незрелости, нуждается в специальной </a:t>
            </a:r>
            <a:r>
              <a:rPr lang="ru-RU" b="1" u="sng" smtClean="0"/>
              <a:t>охране и заботе</a:t>
            </a:r>
            <a:r>
              <a:rPr lang="ru-RU" smtClean="0"/>
              <a:t>.</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eaLnBrk="1" fontAlgn="auto" hangingPunct="1">
              <a:spcAft>
                <a:spcPts val="0"/>
              </a:spcAft>
              <a:defRPr/>
            </a:pPr>
            <a:r>
              <a:rPr lang="ru-RU" dirty="0" smtClean="0"/>
              <a:t>Декларация о правах умственно отсталых лиц. </a:t>
            </a:r>
            <a:endParaRPr lang="ru-RU" dirty="0"/>
          </a:p>
        </p:txBody>
      </p:sp>
      <p:sp>
        <p:nvSpPr>
          <p:cNvPr id="6147" name="Содержимое 2"/>
          <p:cNvSpPr>
            <a:spLocks noGrp="1"/>
          </p:cNvSpPr>
          <p:nvPr>
            <p:ph idx="1"/>
          </p:nvPr>
        </p:nvSpPr>
        <p:spPr/>
        <p:txBody>
          <a:bodyPr/>
          <a:lstStyle/>
          <a:p>
            <a:pPr eaLnBrk="1" hangingPunct="1"/>
            <a:r>
              <a:rPr lang="ru-RU" smtClean="0"/>
              <a:t>Принята </a:t>
            </a:r>
            <a:r>
              <a:rPr lang="ru-RU" u="sng" smtClean="0">
                <a:hlinkClick r:id="rId2"/>
              </a:rPr>
              <a:t>резолюцией 2856 (XXVI)</a:t>
            </a:r>
            <a:r>
              <a:rPr lang="ru-RU" smtClean="0"/>
              <a:t> Генеральной Ассамблеи ООН от 20 декабря 1971 года:</a:t>
            </a:r>
          </a:p>
          <a:p>
            <a:pPr eaLnBrk="1" hangingPunct="1">
              <a:buFont typeface="Arial" pitchFamily="34" charset="0"/>
              <a:buNone/>
            </a:pPr>
            <a:r>
              <a:rPr lang="ru-RU" smtClean="0"/>
              <a:t>	-Умственно отсталое лицо имеет в максимальной степени осуществимости те </a:t>
            </a:r>
            <a:r>
              <a:rPr lang="ru-RU" b="1" u="sng" smtClean="0"/>
              <a:t>же права</a:t>
            </a:r>
            <a:r>
              <a:rPr lang="ru-RU" smtClean="0"/>
              <a:t>, что и другие люди.</a:t>
            </a:r>
          </a:p>
          <a:p>
            <a:pPr eaLnBrk="1" hangingPunct="1">
              <a:buFont typeface="Arial" pitchFamily="34" charset="0"/>
              <a:buNone/>
            </a:pPr>
            <a:endParaRPr lang="ru-RU" smtClean="0"/>
          </a:p>
          <a:p>
            <a:pPr eaLnBrk="1" hangingPunct="1">
              <a:buFont typeface="Arial" pitchFamily="34" charset="0"/>
              <a:buNone/>
            </a:pPr>
            <a:endParaRPr lang="ru-RU"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type="title"/>
          </p:nvPr>
        </p:nvSpPr>
        <p:spPr/>
        <p:txBody>
          <a:bodyPr/>
          <a:lstStyle/>
          <a:p>
            <a:pPr eaLnBrk="1" hangingPunct="1"/>
            <a:endParaRPr lang="ru-RU" smtClean="0"/>
          </a:p>
        </p:txBody>
      </p:sp>
      <p:sp>
        <p:nvSpPr>
          <p:cNvPr id="7171" name="Содержимое 2"/>
          <p:cNvSpPr>
            <a:spLocks noGrp="1"/>
          </p:cNvSpPr>
          <p:nvPr>
            <p:ph idx="1"/>
          </p:nvPr>
        </p:nvSpPr>
        <p:spPr/>
        <p:txBody>
          <a:bodyPr/>
          <a:lstStyle/>
          <a:p>
            <a:pPr eaLnBrk="1" hangingPunct="1"/>
            <a:r>
              <a:rPr lang="ru-RU" smtClean="0"/>
              <a:t>Умственно отсталое лицо имеет право на надлежащее </a:t>
            </a:r>
            <a:r>
              <a:rPr lang="ru-RU" b="1" u="sng" smtClean="0"/>
              <a:t>медицинское</a:t>
            </a:r>
            <a:r>
              <a:rPr lang="ru-RU" smtClean="0"/>
              <a:t> обслуживание и лечение, а также право на </a:t>
            </a:r>
            <a:r>
              <a:rPr lang="ru-RU" b="1" u="sng" smtClean="0"/>
              <a:t>образование</a:t>
            </a:r>
            <a:r>
              <a:rPr lang="ru-RU" smtClean="0"/>
              <a:t>, обучение, восстановление </a:t>
            </a:r>
            <a:r>
              <a:rPr lang="ru-RU" b="1" u="sng" smtClean="0"/>
              <a:t>трудоспособности</a:t>
            </a:r>
            <a:r>
              <a:rPr lang="ru-RU" smtClean="0"/>
              <a:t> и </a:t>
            </a:r>
            <a:r>
              <a:rPr lang="ru-RU" b="1" u="sng" smtClean="0"/>
              <a:t>покровительство,</a:t>
            </a:r>
            <a:r>
              <a:rPr lang="ru-RU" smtClean="0"/>
              <a:t> которые позволят ему развивать свои способности и максимальные возможности;</a:t>
            </a:r>
          </a:p>
          <a:p>
            <a:pPr eaLnBrk="1" hangingPunct="1"/>
            <a:endParaRPr lang="ru-RU" smtClean="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p:txBody>
          <a:bodyPr/>
          <a:lstStyle/>
          <a:p>
            <a:pPr eaLnBrk="1" hangingPunct="1"/>
            <a:endParaRPr lang="ru-RU" smtClean="0"/>
          </a:p>
        </p:txBody>
      </p:sp>
      <p:sp>
        <p:nvSpPr>
          <p:cNvPr id="8195" name="Содержимое 2"/>
          <p:cNvSpPr>
            <a:spLocks noGrp="1"/>
          </p:cNvSpPr>
          <p:nvPr>
            <p:ph idx="1"/>
          </p:nvPr>
        </p:nvSpPr>
        <p:spPr/>
        <p:txBody>
          <a:bodyPr/>
          <a:lstStyle/>
          <a:p>
            <a:pPr eaLnBrk="1" hangingPunct="1">
              <a:buFont typeface="Arial" pitchFamily="34" charset="0"/>
              <a:buNone/>
            </a:pPr>
            <a:r>
              <a:rPr lang="ru-RU" smtClean="0"/>
              <a:t>	-Умственно отсталое лицо имеет право продуктивно </a:t>
            </a:r>
            <a:r>
              <a:rPr lang="ru-RU" b="1" u="sng" smtClean="0"/>
              <a:t>трудиться</a:t>
            </a:r>
            <a:r>
              <a:rPr lang="ru-RU" smtClean="0"/>
              <a:t> или заниматься каким-либо другим полезным делом в полную меру своих возможностей;</a:t>
            </a:r>
          </a:p>
          <a:p>
            <a:pPr eaLnBrk="1" hangingPunct="1">
              <a:buFont typeface="Arial" pitchFamily="34" charset="0"/>
              <a:buNone/>
            </a:pPr>
            <a:r>
              <a:rPr lang="ru-RU" smtClean="0"/>
              <a:t>	-Когда это возможно, умственно отсталое лицо должно жить в кругу своей </a:t>
            </a:r>
            <a:r>
              <a:rPr lang="ru-RU" b="1" u="sng" smtClean="0"/>
              <a:t>семьи</a:t>
            </a:r>
            <a:r>
              <a:rPr lang="ru-RU" smtClean="0"/>
              <a:t> или с приемными родителями и участвовать в различных формах жизни общества;</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p:txBody>
          <a:bodyPr/>
          <a:lstStyle/>
          <a:p>
            <a:pPr eaLnBrk="1" hangingPunct="1"/>
            <a:endParaRPr lang="ru-RU" smtClean="0"/>
          </a:p>
        </p:txBody>
      </p:sp>
      <p:sp>
        <p:nvSpPr>
          <p:cNvPr id="3" name="Содержимое 2"/>
          <p:cNvSpPr>
            <a:spLocks noGrp="1"/>
          </p:cNvSpPr>
          <p:nvPr>
            <p:ph idx="1"/>
          </p:nvPr>
        </p:nvSpPr>
        <p:spPr/>
        <p:txBody>
          <a:bodyPr rtlCol="0">
            <a:normAutofit lnSpcReduction="10000"/>
          </a:bodyPr>
          <a:lstStyle/>
          <a:p>
            <a:pPr eaLnBrk="1" fontAlgn="auto" hangingPunct="1">
              <a:spcAft>
                <a:spcPts val="0"/>
              </a:spcAft>
              <a:buFont typeface="Arial" pitchFamily="34" charset="0"/>
              <a:buNone/>
              <a:defRPr/>
            </a:pPr>
            <a:r>
              <a:rPr lang="ru-RU" dirty="0" smtClean="0"/>
              <a:t>	-Умственно отсталое лицо имеет право на </a:t>
            </a:r>
            <a:r>
              <a:rPr lang="ru-RU" b="1" u="sng" dirty="0" smtClean="0"/>
              <a:t>защиту от </a:t>
            </a:r>
            <a:r>
              <a:rPr lang="ru-RU" dirty="0" smtClean="0"/>
              <a:t>эксплуатации, злоупотреблений и унизительного обращения;</a:t>
            </a:r>
          </a:p>
          <a:p>
            <a:pPr eaLnBrk="1" fontAlgn="auto" hangingPunct="1">
              <a:spcAft>
                <a:spcPts val="0"/>
              </a:spcAft>
              <a:buFont typeface="Arial" pitchFamily="34" charset="0"/>
              <a:buNone/>
              <a:defRPr/>
            </a:pPr>
            <a:r>
              <a:rPr lang="ru-RU" dirty="0" smtClean="0"/>
              <a:t>	- Необходимо оказывать умственно отсталым лицам </a:t>
            </a:r>
            <a:r>
              <a:rPr lang="ru-RU" b="1" u="sng" dirty="0" smtClean="0"/>
              <a:t>помощь</a:t>
            </a:r>
            <a:r>
              <a:rPr lang="ru-RU" dirty="0" smtClean="0"/>
              <a:t> в развитии их способностей в различных областях деятельности и </a:t>
            </a:r>
            <a:r>
              <a:rPr lang="ru-RU" b="1" u="sng" dirty="0" smtClean="0"/>
              <a:t>содействие</a:t>
            </a:r>
            <a:r>
              <a:rPr lang="ru-RU" dirty="0" smtClean="0"/>
              <a:t> по мере возможности включению их в обычную жизнь общества.</a:t>
            </a:r>
            <a:endParaRPr lang="ru-RU"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eaLnBrk="1" fontAlgn="auto" hangingPunct="1">
              <a:spcAft>
                <a:spcPts val="0"/>
              </a:spcAft>
              <a:defRPr/>
            </a:pPr>
            <a:r>
              <a:rPr lang="ru-RU" dirty="0" smtClean="0"/>
              <a:t>Декларация (конвенция) о правах инвалидов</a:t>
            </a:r>
            <a:endParaRPr lang="ru-RU" dirty="0"/>
          </a:p>
        </p:txBody>
      </p:sp>
      <p:sp>
        <p:nvSpPr>
          <p:cNvPr id="10243" name="Содержимое 2"/>
          <p:cNvSpPr>
            <a:spLocks noGrp="1"/>
          </p:cNvSpPr>
          <p:nvPr>
            <p:ph idx="1"/>
          </p:nvPr>
        </p:nvSpPr>
        <p:spPr/>
        <p:txBody>
          <a:bodyPr/>
          <a:lstStyle/>
          <a:p>
            <a:pPr eaLnBrk="1" hangingPunct="1"/>
            <a:r>
              <a:rPr lang="ru-RU" smtClean="0"/>
              <a:t>Российской федерацией конвенция подписана 24 сентября 2008 года;</a:t>
            </a:r>
          </a:p>
          <a:p>
            <a:pPr eaLnBrk="1" hangingPunct="1"/>
            <a:r>
              <a:rPr lang="ru-RU" smtClean="0"/>
              <a:t>ратифицирована Россией 3 мая 2012 года.</a:t>
            </a:r>
          </a:p>
          <a:p>
            <a:pPr algn="ctr" eaLnBrk="1" hangingPunct="1">
              <a:buFont typeface="Arial" pitchFamily="34" charset="0"/>
              <a:buNone/>
            </a:pPr>
            <a:r>
              <a:rPr lang="ru-RU" smtClean="0"/>
              <a:t>	В ней говорится: </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p:cNvSpPr>
            <a:spLocks noGrp="1"/>
          </p:cNvSpPr>
          <p:nvPr>
            <p:ph type="title"/>
          </p:nvPr>
        </p:nvSpPr>
        <p:spPr/>
        <p:txBody>
          <a:bodyPr/>
          <a:lstStyle/>
          <a:p>
            <a:pPr eaLnBrk="1" hangingPunct="1"/>
            <a:r>
              <a:rPr lang="ru-RU" smtClean="0"/>
              <a:t>ООН</a:t>
            </a:r>
          </a:p>
        </p:txBody>
      </p:sp>
      <p:sp>
        <p:nvSpPr>
          <p:cNvPr id="11267" name="Содержимое 2"/>
          <p:cNvSpPr>
            <a:spLocks noGrp="1"/>
          </p:cNvSpPr>
          <p:nvPr>
            <p:ph idx="1"/>
          </p:nvPr>
        </p:nvSpPr>
        <p:spPr/>
        <p:txBody>
          <a:bodyPr/>
          <a:lstStyle/>
          <a:p>
            <a:pPr eaLnBrk="1" hangingPunct="1"/>
            <a:r>
              <a:rPr lang="ru-RU" b="1" u="sng" smtClean="0"/>
              <a:t>Признает</a:t>
            </a:r>
            <a:r>
              <a:rPr lang="ru-RU" i="1" smtClean="0"/>
              <a:t>,</a:t>
            </a:r>
            <a:r>
              <a:rPr lang="ru-RU" smtClean="0"/>
              <a:t> что инвалидность  — это </a:t>
            </a:r>
            <a:r>
              <a:rPr lang="ru-RU" b="1" u="sng" smtClean="0"/>
              <a:t>эволюционирующее</a:t>
            </a:r>
            <a:r>
              <a:rPr lang="ru-RU" smtClean="0"/>
              <a:t> понятие и что инвалидность является результатом взаимодействия, которое происходит между имеющими нарушения здоровья людьми и отношенческими и средовыми </a:t>
            </a:r>
            <a:r>
              <a:rPr lang="ru-RU" b="1" u="sng" smtClean="0"/>
              <a:t>барьерами</a:t>
            </a:r>
            <a:r>
              <a:rPr lang="ru-RU" smtClean="0"/>
              <a:t> и которое мешает их полному и эффективному участию в жизни общества наравне с другими;</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1472" y="428604"/>
            <a:ext cx="7772400" cy="1470025"/>
          </a:xfrm>
        </p:spPr>
        <p:txBody>
          <a:bodyPr/>
          <a:lstStyle/>
          <a:p>
            <a:endParaRPr lang="ru-RU" dirty="0"/>
          </a:p>
        </p:txBody>
      </p:sp>
      <p:sp>
        <p:nvSpPr>
          <p:cNvPr id="3" name="Подзаголовок 2"/>
          <p:cNvSpPr>
            <a:spLocks noGrp="1"/>
          </p:cNvSpPr>
          <p:nvPr>
            <p:ph type="subTitle" idx="1"/>
          </p:nvPr>
        </p:nvSpPr>
        <p:spPr>
          <a:xfrm>
            <a:off x="857224" y="2285992"/>
            <a:ext cx="6915176" cy="3352808"/>
          </a:xfrm>
        </p:spPr>
        <p:txBody>
          <a:bodyPr>
            <a:normAutofit fontScale="92500" lnSpcReduction="10000"/>
          </a:bodyPr>
          <a:lstStyle/>
          <a:p>
            <a:pPr algn="l">
              <a:buFont typeface="Arial" pitchFamily="34" charset="0"/>
              <a:buChar char="•"/>
            </a:pPr>
            <a:r>
              <a:rPr lang="ru-RU" dirty="0" smtClean="0">
                <a:solidFill>
                  <a:schemeClr val="tx1"/>
                </a:solidFill>
              </a:rPr>
              <a:t>коррекции нарушений развития и социальной адаптации,</a:t>
            </a:r>
          </a:p>
          <a:p>
            <a:pPr algn="l"/>
            <a:r>
              <a:rPr lang="ru-RU" dirty="0" smtClean="0">
                <a:solidFill>
                  <a:schemeClr val="tx1"/>
                </a:solidFill>
              </a:rPr>
              <a:t>• оказания ранней коррекционной помощи на основе специальных педагогических подходов и наиболее подходящих для этих лиц языков, методов и способов общения и условий</a:t>
            </a:r>
            <a:r>
              <a:rPr lang="ru-RU" dirty="0" smtClean="0"/>
              <a:t>.</a:t>
            </a:r>
          </a:p>
          <a:p>
            <a:endParaRPr lang="ru-RU"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274638"/>
            <a:ext cx="8258175" cy="225425"/>
          </a:xfrm>
        </p:spPr>
        <p:txBody>
          <a:bodyPr rtlCol="0">
            <a:normAutofit fontScale="90000"/>
          </a:bodyPr>
          <a:lstStyle/>
          <a:p>
            <a:pPr eaLnBrk="1" fontAlgn="auto" hangingPunct="1">
              <a:spcAft>
                <a:spcPts val="0"/>
              </a:spcAft>
              <a:defRPr/>
            </a:pPr>
            <a:endParaRPr lang="ru-RU" dirty="0"/>
          </a:p>
        </p:txBody>
      </p:sp>
      <p:sp>
        <p:nvSpPr>
          <p:cNvPr id="3" name="Содержимое 2"/>
          <p:cNvSpPr>
            <a:spLocks noGrp="1"/>
          </p:cNvSpPr>
          <p:nvPr>
            <p:ph idx="1"/>
          </p:nvPr>
        </p:nvSpPr>
        <p:spPr>
          <a:xfrm>
            <a:off x="428625" y="785813"/>
            <a:ext cx="8258175" cy="5340350"/>
          </a:xfrm>
        </p:spPr>
        <p:txBody>
          <a:bodyPr rtlCol="0">
            <a:normAutofit fontScale="92500" lnSpcReduction="10000"/>
          </a:bodyPr>
          <a:lstStyle/>
          <a:p>
            <a:pPr eaLnBrk="1" fontAlgn="auto" hangingPunct="1">
              <a:spcAft>
                <a:spcPts val="0"/>
              </a:spcAft>
              <a:defRPr/>
            </a:pPr>
            <a:r>
              <a:rPr lang="ru-RU" b="1" u="sng" dirty="0" smtClean="0"/>
              <a:t>дискриминация</a:t>
            </a:r>
            <a:r>
              <a:rPr lang="ru-RU" dirty="0" smtClean="0"/>
              <a:t> в отношении любого лица по признаку инвалидности представляет собой ущемление достоинства и ценности, присущих человеческой личности;</a:t>
            </a:r>
          </a:p>
          <a:p>
            <a:pPr eaLnBrk="1" fontAlgn="auto" hangingPunct="1">
              <a:spcAft>
                <a:spcPts val="0"/>
              </a:spcAft>
              <a:defRPr/>
            </a:pPr>
            <a:r>
              <a:rPr lang="ru-RU" b="1" u="sng" dirty="0" smtClean="0"/>
              <a:t>содействие</a:t>
            </a:r>
            <a:r>
              <a:rPr lang="ru-RU" dirty="0" smtClean="0"/>
              <a:t> полному осуществлению инвалидами своих прав человека и основных свобод, а также полноценному участию инвалидов позволит укрепить у них ощущение причастности и добиться значительных успехов в человеческом, социальном и экономическом развитии общества и </a:t>
            </a:r>
            <a:r>
              <a:rPr lang="ru-RU" b="1" u="sng" dirty="0" smtClean="0"/>
              <a:t>искоренении нищеты</a:t>
            </a:r>
            <a:r>
              <a:rPr lang="ru-RU" dirty="0" smtClean="0"/>
              <a:t>;</a:t>
            </a:r>
          </a:p>
          <a:p>
            <a:pPr eaLnBrk="1" fontAlgn="auto" hangingPunct="1">
              <a:spcAft>
                <a:spcPts val="0"/>
              </a:spcAft>
              <a:defRPr/>
            </a:pPr>
            <a:endParaRPr lang="ru-RU"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Заголовок 1"/>
          <p:cNvSpPr>
            <a:spLocks noGrp="1"/>
          </p:cNvSpPr>
          <p:nvPr>
            <p:ph type="title"/>
          </p:nvPr>
        </p:nvSpPr>
        <p:spPr/>
        <p:txBody>
          <a:bodyPr/>
          <a:lstStyle/>
          <a:p>
            <a:pPr eaLnBrk="1" hangingPunct="1"/>
            <a:r>
              <a:rPr lang="ru-RU" smtClean="0"/>
              <a:t>ООН</a:t>
            </a:r>
          </a:p>
        </p:txBody>
      </p:sp>
      <p:sp>
        <p:nvSpPr>
          <p:cNvPr id="3" name="Содержимое 2"/>
          <p:cNvSpPr>
            <a:spLocks noGrp="1"/>
          </p:cNvSpPr>
          <p:nvPr>
            <p:ph idx="1"/>
          </p:nvPr>
        </p:nvSpPr>
        <p:spPr/>
        <p:txBody>
          <a:bodyPr rtlCol="0">
            <a:normAutofit lnSpcReduction="10000"/>
          </a:bodyPr>
          <a:lstStyle/>
          <a:p>
            <a:pPr eaLnBrk="1" fontAlgn="auto" hangingPunct="1">
              <a:spcAft>
                <a:spcPts val="0"/>
              </a:spcAft>
              <a:defRPr/>
            </a:pPr>
            <a:r>
              <a:rPr lang="ru-RU" b="1" u="sng" dirty="0" smtClean="0"/>
              <a:t>Озабочено</a:t>
            </a:r>
            <a:r>
              <a:rPr lang="ru-RU" i="1" dirty="0" smtClean="0"/>
              <a:t> </a:t>
            </a:r>
            <a:r>
              <a:rPr lang="ru-RU" dirty="0" smtClean="0"/>
              <a:t>трудными условиями, с которыми сталкиваются инвалиды, подвергающиеся множественным или обостренным формам дискриминации по признаку расы, цвета кожи, пола, языка, религии, политических и иных убеждений, национального, этнического, аборигенного или социального происхождения, имущественного положения, рождения, возраста или иного обстоятельства;</a:t>
            </a:r>
          </a:p>
          <a:p>
            <a:pPr eaLnBrk="1" fontAlgn="auto" hangingPunct="1">
              <a:spcAft>
                <a:spcPts val="0"/>
              </a:spcAft>
              <a:defRPr/>
            </a:pPr>
            <a:endParaRPr lang="ru-RU"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p:txBody>
          <a:bodyPr/>
          <a:lstStyle/>
          <a:p>
            <a:pPr eaLnBrk="1" hangingPunct="1"/>
            <a:r>
              <a:rPr lang="ru-RU" smtClean="0"/>
              <a:t>ООН</a:t>
            </a:r>
          </a:p>
        </p:txBody>
      </p:sp>
      <p:sp>
        <p:nvSpPr>
          <p:cNvPr id="3" name="Содержимое 2"/>
          <p:cNvSpPr>
            <a:spLocks noGrp="1"/>
          </p:cNvSpPr>
          <p:nvPr>
            <p:ph idx="1"/>
          </p:nvPr>
        </p:nvSpPr>
        <p:spPr/>
        <p:txBody>
          <a:bodyPr rtlCol="0">
            <a:normAutofit fontScale="92500" lnSpcReduction="10000"/>
          </a:bodyPr>
          <a:lstStyle/>
          <a:p>
            <a:pPr eaLnBrk="1" fontAlgn="auto" hangingPunct="1">
              <a:spcAft>
                <a:spcPts val="0"/>
              </a:spcAft>
              <a:defRPr/>
            </a:pPr>
            <a:r>
              <a:rPr lang="ru-RU" i="1" dirty="0" smtClean="0"/>
              <a:t>Признает,</a:t>
            </a:r>
            <a:r>
              <a:rPr lang="ru-RU" dirty="0" smtClean="0"/>
              <a:t> что дети-инвалиды должны в полном объеме пользоваться </a:t>
            </a:r>
            <a:r>
              <a:rPr lang="ru-RU" b="1" u="sng" dirty="0" smtClean="0"/>
              <a:t>всеми правами </a:t>
            </a:r>
            <a:r>
              <a:rPr lang="ru-RU" dirty="0" smtClean="0"/>
              <a:t>человека и основными свободами наравне с другими детьми;</a:t>
            </a:r>
          </a:p>
          <a:p>
            <a:pPr eaLnBrk="1" fontAlgn="auto" hangingPunct="1">
              <a:spcAft>
                <a:spcPts val="0"/>
              </a:spcAft>
              <a:defRPr/>
            </a:pPr>
            <a:r>
              <a:rPr lang="ru-RU" dirty="0" smtClean="0"/>
              <a:t>Важна </a:t>
            </a:r>
            <a:r>
              <a:rPr lang="ru-RU" b="1" u="sng" dirty="0" smtClean="0"/>
              <a:t>доступность</a:t>
            </a:r>
            <a:r>
              <a:rPr lang="ru-RU" dirty="0" smtClean="0"/>
              <a:t> физического, социального, экономического и культурного окружения, здравоохранения и образования, а также информации и связи, поскольку она позволяет инвалидам в полной мере пользоваться всеми правами человека и основными свободами;</a:t>
            </a:r>
          </a:p>
          <a:p>
            <a:pPr eaLnBrk="1" fontAlgn="auto" hangingPunct="1">
              <a:spcAft>
                <a:spcPts val="0"/>
              </a:spcAft>
              <a:defRPr/>
            </a:pPr>
            <a:endParaRPr lang="ru-RU"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Заголовок 1"/>
          <p:cNvSpPr>
            <a:spLocks noGrp="1"/>
          </p:cNvSpPr>
          <p:nvPr>
            <p:ph type="title"/>
          </p:nvPr>
        </p:nvSpPr>
        <p:spPr/>
        <p:txBody>
          <a:bodyPr/>
          <a:lstStyle/>
          <a:p>
            <a:pPr eaLnBrk="1" hangingPunct="1"/>
            <a:endParaRPr lang="ru-RU" smtClean="0"/>
          </a:p>
        </p:txBody>
      </p:sp>
      <p:sp>
        <p:nvSpPr>
          <p:cNvPr id="15363" name="Содержимое 2"/>
          <p:cNvSpPr>
            <a:spLocks noGrp="1"/>
          </p:cNvSpPr>
          <p:nvPr>
            <p:ph idx="1"/>
          </p:nvPr>
        </p:nvSpPr>
        <p:spPr/>
        <p:txBody>
          <a:bodyPr/>
          <a:lstStyle/>
          <a:p>
            <a:pPr eaLnBrk="1" hangingPunct="1"/>
            <a:r>
              <a:rPr lang="ru-RU" b="1" u="sng" smtClean="0"/>
              <a:t>семья</a:t>
            </a:r>
            <a:r>
              <a:rPr lang="ru-RU" smtClean="0"/>
              <a:t> является естественной и основной ячейкой общества и имеет право на защиту со стороны общества и государства, инвалиды и члены их семей должны получать необходимую </a:t>
            </a:r>
            <a:r>
              <a:rPr lang="ru-RU" b="1" u="sng" smtClean="0"/>
              <a:t>защиту и помощь</a:t>
            </a:r>
            <a:r>
              <a:rPr lang="ru-RU" smtClean="0"/>
              <a:t>, позволяющие семьям вносить вклад в дело полного и равного пользования правами инвалидов;</a:t>
            </a:r>
          </a:p>
          <a:p>
            <a:pPr eaLnBrk="1" hangingPunct="1"/>
            <a:endParaRPr lang="ru-RU" smtClean="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p:txBody>
          <a:bodyPr/>
          <a:lstStyle/>
          <a:p>
            <a:pPr eaLnBrk="1" hangingPunct="1"/>
            <a:endParaRPr lang="ru-RU" smtClean="0"/>
          </a:p>
        </p:txBody>
      </p:sp>
      <p:sp>
        <p:nvSpPr>
          <p:cNvPr id="16387" name="Содержимое 2"/>
          <p:cNvSpPr>
            <a:spLocks noGrp="1"/>
          </p:cNvSpPr>
          <p:nvPr>
            <p:ph idx="1"/>
          </p:nvPr>
        </p:nvSpPr>
        <p:spPr/>
        <p:txBody>
          <a:bodyPr/>
          <a:lstStyle/>
          <a:p>
            <a:pPr eaLnBrk="1" hangingPunct="1"/>
            <a:r>
              <a:rPr lang="ru-RU" smtClean="0"/>
              <a:t>Необходимо преодоление глубоко неблагоприятного социального положения инвалидов и </a:t>
            </a:r>
            <a:r>
              <a:rPr lang="ru-RU" b="1" u="sng" smtClean="0"/>
              <a:t>расширение их участия </a:t>
            </a:r>
            <a:r>
              <a:rPr lang="ru-RU" smtClean="0"/>
              <a:t>в гражданской, политической, экономической, социальной и культурной жизни при равных возможностях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p:nvPr>
        </p:nvSpPr>
        <p:spPr/>
        <p:txBody>
          <a:bodyPr/>
          <a:lstStyle/>
          <a:p>
            <a:pPr eaLnBrk="1" hangingPunct="1"/>
            <a:endParaRPr lang="ru-RU" smtClean="0"/>
          </a:p>
        </p:txBody>
      </p:sp>
      <p:sp>
        <p:nvSpPr>
          <p:cNvPr id="17411" name="Содержимое 2"/>
          <p:cNvSpPr>
            <a:spLocks noGrp="1"/>
          </p:cNvSpPr>
          <p:nvPr>
            <p:ph idx="1"/>
          </p:nvPr>
        </p:nvSpPr>
        <p:spPr/>
        <p:txBody>
          <a:bodyPr/>
          <a:lstStyle/>
          <a:p>
            <a:pPr eaLnBrk="1" hangingPunct="1"/>
            <a:r>
              <a:rPr lang="ru-RU" smtClean="0"/>
              <a:t>Государства-участники обязуются </a:t>
            </a:r>
            <a:r>
              <a:rPr lang="ru-RU" b="1" u="sng" smtClean="0"/>
              <a:t>обеспечивать и поощрять </a:t>
            </a:r>
            <a:r>
              <a:rPr lang="ru-RU" smtClean="0"/>
              <a:t>полную реализацию всех прав человека и основных свобод всеми инвалидами без какой бы то ни было дискриминации по признаку инвалидности.</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274638"/>
            <a:ext cx="8258175" cy="368300"/>
          </a:xfrm>
        </p:spPr>
        <p:txBody>
          <a:bodyPr rtlCol="0">
            <a:normAutofit fontScale="90000"/>
          </a:bodyPr>
          <a:lstStyle/>
          <a:p>
            <a:pPr eaLnBrk="1" fontAlgn="auto" hangingPunct="1">
              <a:spcAft>
                <a:spcPts val="0"/>
              </a:spcAft>
              <a:defRPr/>
            </a:pPr>
            <a:endParaRPr lang="ru-RU" dirty="0"/>
          </a:p>
        </p:txBody>
      </p:sp>
      <p:sp>
        <p:nvSpPr>
          <p:cNvPr id="18435" name="Содержимое 2"/>
          <p:cNvSpPr>
            <a:spLocks noGrp="1"/>
          </p:cNvSpPr>
          <p:nvPr>
            <p:ph idx="1"/>
          </p:nvPr>
        </p:nvSpPr>
        <p:spPr>
          <a:xfrm>
            <a:off x="428625" y="857250"/>
            <a:ext cx="8258175" cy="5268913"/>
          </a:xfrm>
        </p:spPr>
        <p:txBody>
          <a:bodyPr/>
          <a:lstStyle/>
          <a:p>
            <a:pPr eaLnBrk="1" hangingPunct="1"/>
            <a:r>
              <a:rPr lang="ru-RU" smtClean="0"/>
              <a:t>Необходимо </a:t>
            </a:r>
            <a:r>
              <a:rPr lang="ru-RU" b="1" u="sng" smtClean="0"/>
              <a:t>повышать просвещенность </a:t>
            </a:r>
            <a:r>
              <a:rPr lang="ru-RU" smtClean="0"/>
              <a:t>всего </a:t>
            </a:r>
            <a:r>
              <a:rPr lang="ru-RU" b="1" u="sng" smtClean="0"/>
              <a:t>общества</a:t>
            </a:r>
            <a:r>
              <a:rPr lang="ru-RU" smtClean="0"/>
              <a:t>, в том числе на уровне семьи, в вопросах инвалидности и укреплять уважение прав и достоинства инвалидов, вести борьбу со стереотипами, предрассудками и вредными обычаями в отношении инвалидов, в том числе на почве половой принадлежности и возраста, во всех сферах жизни, пропагандировать потенциал и вклад инвалидов. </a:t>
            </a:r>
          </a:p>
          <a:p>
            <a:pPr eaLnBrk="1" hangingPunct="1"/>
            <a:endParaRPr lang="ru-RU" smtClean="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Заголовок 1"/>
          <p:cNvSpPr>
            <a:spLocks noGrp="1"/>
          </p:cNvSpPr>
          <p:nvPr>
            <p:ph type="title"/>
          </p:nvPr>
        </p:nvSpPr>
        <p:spPr/>
        <p:txBody>
          <a:bodyPr/>
          <a:lstStyle/>
          <a:p>
            <a:pPr eaLnBrk="1" hangingPunct="1"/>
            <a:endParaRPr lang="ru-RU" smtClean="0"/>
          </a:p>
        </p:txBody>
      </p:sp>
      <p:sp>
        <p:nvSpPr>
          <p:cNvPr id="19459" name="Содержимое 2"/>
          <p:cNvSpPr>
            <a:spLocks noGrp="1"/>
          </p:cNvSpPr>
          <p:nvPr>
            <p:ph idx="1"/>
          </p:nvPr>
        </p:nvSpPr>
        <p:spPr/>
        <p:txBody>
          <a:bodyPr/>
          <a:lstStyle/>
          <a:p>
            <a:pPr eaLnBrk="1" hangingPunct="1"/>
            <a:r>
              <a:rPr lang="ru-RU" smtClean="0"/>
              <a:t>Государства-участники признают право инвалидов на образование. В целях реализации этого права без дискриминации и на основе равенства возможностей государства-участники обеспечивают </a:t>
            </a:r>
            <a:r>
              <a:rPr lang="ru-RU" b="1" u="sng" smtClean="0"/>
              <a:t>инклюзивное образование </a:t>
            </a:r>
            <a:r>
              <a:rPr lang="ru-RU" smtClean="0"/>
              <a:t>на всех уровнях и обучение в течение всей жизни.</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Заголовок 1"/>
          <p:cNvSpPr>
            <a:spLocks noGrp="1"/>
          </p:cNvSpPr>
          <p:nvPr>
            <p:ph type="title"/>
          </p:nvPr>
        </p:nvSpPr>
        <p:spPr/>
        <p:txBody>
          <a:bodyPr/>
          <a:lstStyle/>
          <a:p>
            <a:pPr eaLnBrk="1" hangingPunct="1"/>
            <a:endParaRPr lang="ru-RU" smtClean="0"/>
          </a:p>
        </p:txBody>
      </p:sp>
      <p:sp>
        <p:nvSpPr>
          <p:cNvPr id="20483" name="Содержимое 2"/>
          <p:cNvSpPr>
            <a:spLocks noGrp="1"/>
          </p:cNvSpPr>
          <p:nvPr>
            <p:ph idx="1"/>
          </p:nvPr>
        </p:nvSpPr>
        <p:spPr/>
        <p:txBody>
          <a:bodyPr/>
          <a:lstStyle/>
          <a:p>
            <a:pPr eaLnBrk="1" hangingPunct="1"/>
            <a:r>
              <a:rPr lang="ru-RU" smtClean="0"/>
              <a:t>Государства-участники наделяют инвалидов возможностью осваивать </a:t>
            </a:r>
            <a:r>
              <a:rPr lang="ru-RU" b="1" u="sng" smtClean="0"/>
              <a:t>жизненные и социализационные навыки</a:t>
            </a:r>
            <a:r>
              <a:rPr lang="ru-RU" smtClean="0"/>
              <a:t>, чтобы облегчить их полное и равное участие в процессе образования и в качестве членов местного сообщества.</a:t>
            </a:r>
          </a:p>
          <a:p>
            <a:pPr eaLnBrk="1" hangingPunct="1">
              <a:buFont typeface="Arial" pitchFamily="34" charset="0"/>
              <a:buNone/>
            </a:pPr>
            <a:endParaRPr lang="ru-RU" smtClean="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50" y="274638"/>
            <a:ext cx="8401050" cy="296862"/>
          </a:xfrm>
        </p:spPr>
        <p:txBody>
          <a:bodyPr rtlCol="0">
            <a:normAutofit fontScale="90000"/>
          </a:bodyPr>
          <a:lstStyle/>
          <a:p>
            <a:pPr eaLnBrk="1" fontAlgn="auto" hangingPunct="1">
              <a:spcAft>
                <a:spcPts val="0"/>
              </a:spcAft>
              <a:defRPr/>
            </a:pPr>
            <a:endParaRPr lang="ru-RU" dirty="0"/>
          </a:p>
        </p:txBody>
      </p:sp>
      <p:sp>
        <p:nvSpPr>
          <p:cNvPr id="21507" name="Содержимое 2"/>
          <p:cNvSpPr>
            <a:spLocks noGrp="1"/>
          </p:cNvSpPr>
          <p:nvPr>
            <p:ph idx="1"/>
          </p:nvPr>
        </p:nvSpPr>
        <p:spPr>
          <a:xfrm>
            <a:off x="428625" y="785813"/>
            <a:ext cx="8258175" cy="5340350"/>
          </a:xfrm>
        </p:spPr>
        <p:txBody>
          <a:bodyPr/>
          <a:lstStyle/>
          <a:p>
            <a:pPr eaLnBrk="1" hangingPunct="1"/>
            <a:r>
              <a:rPr lang="ru-RU" smtClean="0"/>
              <a:t>Государства-участники принимают, в том числе при поддержке со стороны других инвалидов, эффективные и надлежащие меры к тому, чтобы наделить инвалидов возможностью для достижения и сохранения максимальной </a:t>
            </a:r>
            <a:r>
              <a:rPr lang="ru-RU" b="1" u="sng" smtClean="0"/>
              <a:t>независимости</a:t>
            </a:r>
            <a:r>
              <a:rPr lang="ru-RU" smtClean="0"/>
              <a:t>, полных физических, умственных, социальных и профессиональных способностей и полного </a:t>
            </a:r>
            <a:r>
              <a:rPr lang="ru-RU" b="1" u="sng" smtClean="0"/>
              <a:t>включения</a:t>
            </a:r>
            <a:r>
              <a:rPr lang="ru-RU" smtClean="0"/>
              <a:t> и вовлечения </a:t>
            </a:r>
            <a:r>
              <a:rPr lang="ru-RU" b="1" u="sng" smtClean="0"/>
              <a:t>во все аспекты жизни</a:t>
            </a:r>
            <a:r>
              <a:rPr lang="ru-RU" smtClean="0"/>
              <a:t>.</a:t>
            </a:r>
          </a:p>
          <a:p>
            <a:pPr eaLnBrk="1" hangingPunct="1"/>
            <a:endParaRPr lang="ru-RU"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ctr">
              <a:buNone/>
            </a:pPr>
            <a:r>
              <a:rPr lang="ru-RU" dirty="0" smtClean="0"/>
              <a:t>	</a:t>
            </a:r>
            <a:r>
              <a:rPr lang="ru-RU" sz="4000" b="1" dirty="0" smtClean="0"/>
              <a:t>Концепция стандарта второго поколения</a:t>
            </a:r>
          </a:p>
          <a:p>
            <a:pPr algn="ctr">
              <a:buNone/>
            </a:pPr>
            <a:r>
              <a:rPr lang="ru-RU" sz="4000" b="1" dirty="0" smtClean="0"/>
              <a:t>В ней сформулированы цели современного Российского образования:</a:t>
            </a:r>
            <a:endParaRPr lang="ru-RU" sz="4000" b="1"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eaLnBrk="1" fontAlgn="auto" hangingPunct="1">
              <a:spcAft>
                <a:spcPts val="0"/>
              </a:spcAft>
              <a:defRPr/>
            </a:pPr>
            <a:r>
              <a:rPr lang="ru-RU" dirty="0" smtClean="0"/>
              <a:t>Термины, используемые в конвенции</a:t>
            </a:r>
            <a:endParaRPr lang="ru-RU" dirty="0"/>
          </a:p>
        </p:txBody>
      </p:sp>
      <p:sp>
        <p:nvSpPr>
          <p:cNvPr id="22531" name="Содержимое 2"/>
          <p:cNvSpPr>
            <a:spLocks noGrp="1"/>
          </p:cNvSpPr>
          <p:nvPr>
            <p:ph idx="1"/>
          </p:nvPr>
        </p:nvSpPr>
        <p:spPr/>
        <p:txBody>
          <a:bodyPr/>
          <a:lstStyle/>
          <a:p>
            <a:pPr eaLnBrk="1" hangingPunct="1"/>
            <a:r>
              <a:rPr lang="ru-RU" smtClean="0"/>
              <a:t>К инвалидам относятся лица с устойчивыми физическими, психическими, интеллектуальными или сенсорными </a:t>
            </a:r>
            <a:r>
              <a:rPr lang="ru-RU" b="1" u="sng" smtClean="0"/>
              <a:t>нарушениями</a:t>
            </a:r>
            <a:r>
              <a:rPr lang="ru-RU" smtClean="0"/>
              <a:t>, которые при взаимодействии с различными </a:t>
            </a:r>
            <a:r>
              <a:rPr lang="ru-RU" b="1" u="sng" smtClean="0"/>
              <a:t>барьерами</a:t>
            </a:r>
            <a:r>
              <a:rPr lang="ru-RU" smtClean="0"/>
              <a:t> могут мешать их полному и эффективному участию в жизни общества наравне с другими.</a:t>
            </a:r>
          </a:p>
          <a:p>
            <a:pPr eaLnBrk="1" hangingPunct="1"/>
            <a:endParaRPr lang="ru-RU" smtClean="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Заголовок 1"/>
          <p:cNvSpPr>
            <a:spLocks noGrp="1"/>
          </p:cNvSpPr>
          <p:nvPr>
            <p:ph type="title"/>
          </p:nvPr>
        </p:nvSpPr>
        <p:spPr/>
        <p:txBody>
          <a:bodyPr/>
          <a:lstStyle/>
          <a:p>
            <a:pPr eaLnBrk="1" hangingPunct="1"/>
            <a:endParaRPr lang="ru-RU" smtClean="0"/>
          </a:p>
        </p:txBody>
      </p:sp>
      <p:sp>
        <p:nvSpPr>
          <p:cNvPr id="3" name="Содержимое 2"/>
          <p:cNvSpPr>
            <a:spLocks noGrp="1"/>
          </p:cNvSpPr>
          <p:nvPr>
            <p:ph idx="1"/>
          </p:nvPr>
        </p:nvSpPr>
        <p:spPr/>
        <p:txBody>
          <a:bodyPr rtlCol="0">
            <a:normAutofit lnSpcReduction="10000"/>
          </a:bodyPr>
          <a:lstStyle/>
          <a:p>
            <a:pPr eaLnBrk="1" fontAlgn="auto" hangingPunct="1">
              <a:spcAft>
                <a:spcPts val="0"/>
              </a:spcAft>
              <a:defRPr/>
            </a:pPr>
            <a:r>
              <a:rPr lang="ru-RU" dirty="0" smtClean="0"/>
              <a:t>«</a:t>
            </a:r>
            <a:r>
              <a:rPr lang="ru-RU" b="1" u="sng" dirty="0" smtClean="0"/>
              <a:t>Разумное приспособление</a:t>
            </a:r>
            <a:r>
              <a:rPr lang="ru-RU" dirty="0" smtClean="0"/>
              <a:t>» означает внесение, когда это нужно в конкретном случае, необходимых и подходящих модификаций и коррективов, не становящихся несоразмерным или неоправданным бременем, в целях обеспечения реализации или осуществления инвалидами наравне с другими всех прав человека и основных свобод.</a:t>
            </a:r>
          </a:p>
          <a:p>
            <a:pPr eaLnBrk="1" fontAlgn="auto" hangingPunct="1">
              <a:spcAft>
                <a:spcPts val="0"/>
              </a:spcAft>
              <a:defRPr/>
            </a:pPr>
            <a:endParaRPr lang="ru-RU"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Заголовок 1"/>
          <p:cNvSpPr>
            <a:spLocks noGrp="1"/>
          </p:cNvSpPr>
          <p:nvPr>
            <p:ph type="title"/>
          </p:nvPr>
        </p:nvSpPr>
        <p:spPr/>
        <p:txBody>
          <a:bodyPr/>
          <a:lstStyle/>
          <a:p>
            <a:pPr eaLnBrk="1" hangingPunct="1"/>
            <a:endParaRPr lang="ru-RU" smtClean="0"/>
          </a:p>
        </p:txBody>
      </p:sp>
      <p:sp>
        <p:nvSpPr>
          <p:cNvPr id="3" name="Содержимое 2"/>
          <p:cNvSpPr>
            <a:spLocks noGrp="1"/>
          </p:cNvSpPr>
          <p:nvPr>
            <p:ph idx="1"/>
          </p:nvPr>
        </p:nvSpPr>
        <p:spPr/>
        <p:txBody>
          <a:bodyPr rtlCol="0">
            <a:normAutofit lnSpcReduction="10000"/>
          </a:bodyPr>
          <a:lstStyle/>
          <a:p>
            <a:pPr eaLnBrk="1" fontAlgn="auto" hangingPunct="1">
              <a:spcAft>
                <a:spcPts val="0"/>
              </a:spcAft>
              <a:defRPr/>
            </a:pPr>
            <a:r>
              <a:rPr lang="ru-RU" dirty="0" smtClean="0"/>
              <a:t>«</a:t>
            </a:r>
            <a:r>
              <a:rPr lang="ru-RU" b="1" u="sng" dirty="0" smtClean="0"/>
              <a:t>Универсальный дизайн</a:t>
            </a:r>
            <a:r>
              <a:rPr lang="ru-RU" dirty="0" smtClean="0"/>
              <a:t>» означает дизайн предметов, обстановок, программ и услуг, призванный сделать их в максимально возможной степени пригодными к пользованию </a:t>
            </a:r>
            <a:r>
              <a:rPr lang="ru-RU" b="1" u="sng" dirty="0" smtClean="0"/>
              <a:t>для всех людей </a:t>
            </a:r>
            <a:r>
              <a:rPr lang="ru-RU" dirty="0" smtClean="0"/>
              <a:t>без необходимости адаптации или специального дизайна. «Универсальный дизайн</a:t>
            </a:r>
            <a:r>
              <a:rPr lang="ru-RU" b="1" u="sng" dirty="0" smtClean="0"/>
              <a:t>» не исключает </a:t>
            </a:r>
            <a:r>
              <a:rPr lang="ru-RU" b="1" u="sng" dirty="0" err="1" smtClean="0"/>
              <a:t>ассистивные</a:t>
            </a:r>
            <a:r>
              <a:rPr lang="ru-RU" b="1" u="sng" dirty="0" smtClean="0"/>
              <a:t> </a:t>
            </a:r>
            <a:r>
              <a:rPr lang="ru-RU" dirty="0" smtClean="0"/>
              <a:t>устройства для конкретных групп инвалидов, где это необходимо.</a:t>
            </a:r>
          </a:p>
          <a:p>
            <a:pPr eaLnBrk="1" fontAlgn="auto" hangingPunct="1">
              <a:spcAft>
                <a:spcPts val="0"/>
              </a:spcAft>
              <a:defRPr/>
            </a:pPr>
            <a:endParaRPr lang="ru-RU"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00042"/>
            <a:ext cx="8229600" cy="1143000"/>
          </a:xfrm>
        </p:spPr>
        <p:txBody>
          <a:bodyPr>
            <a:normAutofit fontScale="90000"/>
          </a:bodyPr>
          <a:lstStyle/>
          <a:p>
            <a:r>
              <a:rPr lang="ru-RU" sz="4000" b="1" dirty="0" smtClean="0"/>
              <a:t/>
            </a:r>
            <a:br>
              <a:rPr lang="ru-RU" sz="4000" b="1" dirty="0" smtClean="0"/>
            </a:br>
            <a:r>
              <a:rPr lang="ru-RU" dirty="0" smtClean="0"/>
              <a:t/>
            </a:r>
            <a:br>
              <a:rPr lang="ru-RU" dirty="0" smtClean="0"/>
            </a:br>
            <a:endParaRPr lang="ru-RU" dirty="0"/>
          </a:p>
        </p:txBody>
      </p:sp>
      <p:sp>
        <p:nvSpPr>
          <p:cNvPr id="3" name="Содержимое 2"/>
          <p:cNvSpPr>
            <a:spLocks noGrp="1"/>
          </p:cNvSpPr>
          <p:nvPr>
            <p:ph idx="1"/>
          </p:nvPr>
        </p:nvSpPr>
        <p:spPr/>
        <p:txBody>
          <a:bodyPr/>
          <a:lstStyle/>
          <a:p>
            <a:r>
              <a:rPr lang="ru-RU" dirty="0" smtClean="0"/>
              <a:t>В 2012 году Российская Федерация ратифицировала Конвенцию о </a:t>
            </a:r>
            <a:r>
              <a:rPr lang="ru-RU" b="1" dirty="0" smtClean="0"/>
              <a:t>правах инвалидов</a:t>
            </a:r>
            <a:r>
              <a:rPr lang="ru-RU" dirty="0" smtClean="0"/>
              <a:t> от 13 декабря 2006 г., что является показателем готовности страны к формированию условий, направленных на соблюдение международных стандартов экономических, социальных, юридических и других прав инвалидов.</a:t>
            </a:r>
          </a:p>
          <a:p>
            <a:endParaRPr lang="ru-RU"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a:t>
            </a:r>
            <a:br>
              <a:rPr lang="ru-RU" dirty="0" smtClean="0"/>
            </a:br>
            <a:endParaRPr lang="ru-RU" dirty="0"/>
          </a:p>
        </p:txBody>
      </p:sp>
      <p:sp>
        <p:nvSpPr>
          <p:cNvPr id="3" name="Содержимое 2"/>
          <p:cNvSpPr>
            <a:spLocks noGrp="1"/>
          </p:cNvSpPr>
          <p:nvPr>
            <p:ph idx="1"/>
          </p:nvPr>
        </p:nvSpPr>
        <p:spPr/>
        <p:txBody>
          <a:bodyPr>
            <a:normAutofit lnSpcReduction="10000"/>
          </a:bodyPr>
          <a:lstStyle/>
          <a:p>
            <a:r>
              <a:rPr lang="ru-RU" dirty="0" smtClean="0"/>
              <a:t>Требования конвенции реализуются во многих законодательных актах, в том числе Федеральных законах:</a:t>
            </a:r>
          </a:p>
          <a:p>
            <a:r>
              <a:rPr lang="ru-RU" dirty="0" smtClean="0"/>
              <a:t>"О социальной защите инвалидов в Российской Федерации", "О социальном обслуживании граждан пожилого возраста и инвалидов", "О связи", "О физической культуре и спорте в Российской Федерации« и др.</a:t>
            </a:r>
          </a:p>
          <a:p>
            <a:endParaRPr lang="ru-RU"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Реализует конвенцию и</a:t>
            </a:r>
            <a:endParaRPr lang="ru-RU" dirty="0"/>
          </a:p>
        </p:txBody>
      </p:sp>
      <p:sp>
        <p:nvSpPr>
          <p:cNvPr id="3" name="Содержимое 2"/>
          <p:cNvSpPr>
            <a:spLocks noGrp="1"/>
          </p:cNvSpPr>
          <p:nvPr>
            <p:ph idx="1"/>
          </p:nvPr>
        </p:nvSpPr>
        <p:spPr/>
        <p:txBody>
          <a:bodyPr/>
          <a:lstStyle/>
          <a:p>
            <a:pPr algn="ctr"/>
            <a:r>
              <a:rPr lang="ru-RU" sz="4000" dirty="0" smtClean="0"/>
              <a:t>Федеральная программа «Доступная среда» на 2011-2015 гг. От 17.03.2011 № 175.</a:t>
            </a:r>
          </a:p>
          <a:p>
            <a:endParaRPr lang="ru-RU"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Программа предусматривает </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	 1.реализацию комплекса мероприятий, позволяющих обеспечить </a:t>
            </a:r>
            <a:r>
              <a:rPr lang="ru-RU" b="1" u="sng" dirty="0" smtClean="0"/>
              <a:t>беспрепятственный доступ </a:t>
            </a:r>
            <a:r>
              <a:rPr lang="ru-RU" dirty="0" smtClean="0"/>
              <a:t>к приоритетным объектам и услугам в приоритетных сферах жизнедеятельности инвалидов и других </a:t>
            </a:r>
            <a:r>
              <a:rPr lang="ru-RU" b="1" u="sng" dirty="0" err="1" smtClean="0"/>
              <a:t>маломобильных</a:t>
            </a:r>
            <a:r>
              <a:rPr lang="ru-RU" b="1" u="sng" dirty="0" smtClean="0"/>
              <a:t> групп </a:t>
            </a:r>
            <a:r>
              <a:rPr lang="ru-RU" dirty="0" smtClean="0"/>
              <a:t>населения (Лиц преклонного возраста, временно нетрудоспособных, беременных, людей с детскими колясками, детей дошкольного возраста и др.).</a:t>
            </a:r>
          </a:p>
          <a:p>
            <a:endParaRPr lang="ru-RU"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lnSpcReduction="10000"/>
          </a:bodyPr>
          <a:lstStyle/>
          <a:p>
            <a:r>
              <a:rPr lang="ru-RU" dirty="0" smtClean="0"/>
              <a:t>2.совершенствование условий и порядка предоставления услуг в сфере </a:t>
            </a:r>
            <a:r>
              <a:rPr lang="ru-RU" b="1" u="sng" dirty="0" smtClean="0"/>
              <a:t>медико-социальной экспертизы</a:t>
            </a:r>
            <a:r>
              <a:rPr lang="ru-RU" dirty="0" smtClean="0"/>
              <a:t> и реабилитации с целью интеграции инвалидов с обществом.</a:t>
            </a:r>
          </a:p>
          <a:p>
            <a:r>
              <a:rPr lang="ru-RU" dirty="0" smtClean="0"/>
              <a:t>3.Одной из программных целей является создание </a:t>
            </a:r>
            <a:r>
              <a:rPr lang="ru-RU" b="1" u="sng" dirty="0" smtClean="0"/>
              <a:t>предпосылок</a:t>
            </a:r>
            <a:r>
              <a:rPr lang="ru-RU" dirty="0" smtClean="0"/>
              <a:t> для развития </a:t>
            </a:r>
            <a:r>
              <a:rPr lang="ru-RU" b="1" u="sng" dirty="0" smtClean="0"/>
              <a:t>инклюзивного образования</a:t>
            </a:r>
            <a:r>
              <a:rPr lang="ru-RU" dirty="0" smtClean="0"/>
              <a:t>, в том числе создание </a:t>
            </a:r>
            <a:r>
              <a:rPr lang="ru-RU" dirty="0" err="1" smtClean="0"/>
              <a:t>безбарьерной</a:t>
            </a:r>
            <a:r>
              <a:rPr lang="ru-RU" dirty="0" smtClean="0"/>
              <a:t> школьной среды для детей-инвалидов. </a:t>
            </a:r>
          </a:p>
          <a:p>
            <a:endParaRPr lang="ru-RU"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ru-RU" dirty="0" smtClean="0"/>
              <a:t>Организация </a:t>
            </a:r>
            <a:r>
              <a:rPr lang="ru-RU" b="1" u="sng" dirty="0" smtClean="0"/>
              <a:t>обучения детей- инвалидов в обычных образовательных учреждениях </a:t>
            </a:r>
            <a:r>
              <a:rPr lang="ru-RU" dirty="0" smtClean="0"/>
              <a:t>преимущественно по месту жительства позволяет избежать их помещения на длительный срок в </a:t>
            </a:r>
            <a:r>
              <a:rPr lang="ru-RU" dirty="0" err="1" smtClean="0"/>
              <a:t>интернатные</a:t>
            </a:r>
            <a:r>
              <a:rPr lang="ru-RU" dirty="0" smtClean="0"/>
              <a:t> учреждения, создать условия для проживания и воспитания детей в семье и обеспечить их постоянное общение со сверстниками, </a:t>
            </a:r>
          </a:p>
          <a:p>
            <a:endParaRPr lang="ru-RU"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dirty="0" smtClean="0"/>
              <a:t>	что способствует формированию </a:t>
            </a:r>
            <a:r>
              <a:rPr lang="ru-RU" b="1" u="sng" dirty="0" smtClean="0"/>
              <a:t>толерантного отношения граждан </a:t>
            </a:r>
            <a:r>
              <a:rPr lang="ru-RU" dirty="0" smtClean="0"/>
              <a:t>к проблемам инвалидов, эффективному решению проблем их социальной адаптации и интеграции с обществом.</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eaLnBrk="1" fontAlgn="auto" hangingPunct="1">
              <a:spcAft>
                <a:spcPts val="0"/>
              </a:spcAft>
              <a:defRPr/>
            </a:pPr>
            <a:r>
              <a:rPr lang="ru-RU" sz="2400" smtClean="0">
                <a:solidFill>
                  <a:srgbClr val="660033"/>
                </a:solidFill>
              </a:rPr>
              <a:t>Стандарты - социальная конвенциональная норма, общественный договор между семьей, обществом и государством</a:t>
            </a:r>
            <a:r>
              <a:rPr lang="ru-RU" smtClean="0">
                <a:solidFill>
                  <a:srgbClr val="660033"/>
                </a:solidFill>
              </a:rPr>
              <a:t/>
            </a:r>
            <a:br>
              <a:rPr lang="ru-RU" smtClean="0">
                <a:solidFill>
                  <a:srgbClr val="660033"/>
                </a:solidFill>
              </a:rPr>
            </a:br>
            <a:endParaRPr lang="ru-RU" smtClean="0">
              <a:solidFill>
                <a:srgbClr val="660033"/>
              </a:solidFill>
            </a:endParaRPr>
          </a:p>
        </p:txBody>
      </p:sp>
      <p:sp>
        <p:nvSpPr>
          <p:cNvPr id="4" name="Номер слайда 3"/>
          <p:cNvSpPr>
            <a:spLocks noGrp="1"/>
          </p:cNvSpPr>
          <p:nvPr>
            <p:ph type="sldNum" sz="quarter" idx="12"/>
          </p:nvPr>
        </p:nvSpPr>
        <p:spPr/>
        <p:txBody>
          <a:bodyPr/>
          <a:lstStyle/>
          <a:p>
            <a:pPr>
              <a:defRPr/>
            </a:pPr>
            <a:fld id="{C2789AD9-AD87-4A31-8A4A-CA13BB5EA36D}" type="slidenum">
              <a:rPr lang="ru-RU"/>
              <a:pPr>
                <a:defRPr/>
              </a:pPr>
              <a:t>9</a:t>
            </a:fld>
            <a:endParaRPr lang="ru-RU"/>
          </a:p>
        </p:txBody>
      </p:sp>
      <p:sp>
        <p:nvSpPr>
          <p:cNvPr id="9220" name="_s1030"/>
          <p:cNvSpPr>
            <a:spLocks noChangeArrowheads="1" noTextEdit="1"/>
          </p:cNvSpPr>
          <p:nvPr/>
        </p:nvSpPr>
        <p:spPr bwMode="auto">
          <a:xfrm>
            <a:off x="2555875" y="4652963"/>
            <a:ext cx="4318000" cy="1908175"/>
          </a:xfrm>
          <a:prstGeom prst="ellipse">
            <a:avLst/>
          </a:prstGeom>
          <a:solidFill>
            <a:srgbClr val="CCFFFF"/>
          </a:solidFill>
          <a:ln w="4699">
            <a:noFill/>
            <a:round/>
            <a:headEnd/>
            <a:tailEnd/>
          </a:ln>
        </p:spPr>
        <p:txBody>
          <a:bodyPr lIns="0" tIns="0" rIns="0" bIns="0" anchor="ctr"/>
          <a:lstStyle/>
          <a:p>
            <a:endParaRPr lang="ru-RU"/>
          </a:p>
        </p:txBody>
      </p:sp>
      <p:sp>
        <p:nvSpPr>
          <p:cNvPr id="9221" name="_s1032"/>
          <p:cNvSpPr>
            <a:spLocks noChangeArrowheads="1" noTextEdit="1"/>
          </p:cNvSpPr>
          <p:nvPr/>
        </p:nvSpPr>
        <p:spPr bwMode="auto">
          <a:xfrm>
            <a:off x="4933950" y="1916113"/>
            <a:ext cx="4210050" cy="1908175"/>
          </a:xfrm>
          <a:prstGeom prst="ellipse">
            <a:avLst/>
          </a:prstGeom>
          <a:solidFill>
            <a:srgbClr val="CCFFFF">
              <a:alpha val="50195"/>
            </a:srgbClr>
          </a:solidFill>
          <a:ln w="4699">
            <a:solidFill>
              <a:schemeClr val="tx1"/>
            </a:solidFill>
            <a:round/>
            <a:headEnd/>
            <a:tailEnd/>
          </a:ln>
        </p:spPr>
        <p:txBody>
          <a:bodyPr lIns="0" tIns="0" rIns="0" bIns="0" anchor="ctr"/>
          <a:lstStyle/>
          <a:p>
            <a:endParaRPr lang="ru-RU"/>
          </a:p>
        </p:txBody>
      </p:sp>
      <p:sp>
        <p:nvSpPr>
          <p:cNvPr id="9222" name="_s1028"/>
          <p:cNvSpPr>
            <a:spLocks noChangeArrowheads="1" noTextEdit="1"/>
          </p:cNvSpPr>
          <p:nvPr/>
        </p:nvSpPr>
        <p:spPr bwMode="auto">
          <a:xfrm>
            <a:off x="0" y="1916113"/>
            <a:ext cx="4284663" cy="1943100"/>
          </a:xfrm>
          <a:prstGeom prst="ellipse">
            <a:avLst/>
          </a:prstGeom>
          <a:solidFill>
            <a:srgbClr val="CC99FF"/>
          </a:solidFill>
          <a:ln w="4699">
            <a:solidFill>
              <a:schemeClr val="tx1"/>
            </a:solidFill>
            <a:round/>
            <a:headEnd/>
            <a:tailEnd/>
          </a:ln>
        </p:spPr>
        <p:txBody>
          <a:bodyPr lIns="0" tIns="0" rIns="0" bIns="0" anchor="ctr"/>
          <a:lstStyle/>
          <a:p>
            <a:endParaRPr lang="ru-RU"/>
          </a:p>
        </p:txBody>
      </p:sp>
      <p:sp>
        <p:nvSpPr>
          <p:cNvPr id="9223" name="Text Box 7"/>
          <p:cNvSpPr txBox="1">
            <a:spLocks noChangeArrowheads="1"/>
          </p:cNvSpPr>
          <p:nvPr/>
        </p:nvSpPr>
        <p:spPr bwMode="auto">
          <a:xfrm>
            <a:off x="0" y="2060575"/>
            <a:ext cx="3960813" cy="1509713"/>
          </a:xfrm>
          <a:prstGeom prst="rect">
            <a:avLst/>
          </a:prstGeom>
          <a:noFill/>
          <a:ln w="9525">
            <a:noFill/>
            <a:miter lim="800000"/>
            <a:headEnd/>
            <a:tailEnd/>
          </a:ln>
        </p:spPr>
        <p:txBody>
          <a:bodyPr lIns="90000" tIns="46800" rIns="90000" bIns="46800">
            <a:spAutoFit/>
          </a:bodyPr>
          <a:lstStyle/>
          <a:p>
            <a:pPr algn="ctr" eaLnBrk="0" hangingPunct="0"/>
            <a:r>
              <a:rPr lang="ru-RU" sz="2000" b="1"/>
              <a:t>СЕМЬЯ</a:t>
            </a:r>
          </a:p>
          <a:p>
            <a:pPr algn="ctr" eaLnBrk="0" hangingPunct="0">
              <a:buFontTx/>
              <a:buChar char="•"/>
            </a:pPr>
            <a:r>
              <a:rPr lang="ru-RU" b="1"/>
              <a:t>Личностная успешность</a:t>
            </a:r>
          </a:p>
          <a:p>
            <a:pPr algn="ctr" eaLnBrk="0" hangingPunct="0">
              <a:buFontTx/>
              <a:buChar char="•"/>
            </a:pPr>
            <a:r>
              <a:rPr lang="ru-RU" b="1"/>
              <a:t>Социальная успешность</a:t>
            </a:r>
          </a:p>
          <a:p>
            <a:pPr algn="ctr" eaLnBrk="0" hangingPunct="0">
              <a:buFontTx/>
              <a:buChar char="•"/>
            </a:pPr>
            <a:r>
              <a:rPr lang="ru-RU" b="1"/>
              <a:t>Профессиональная </a:t>
            </a:r>
            <a:endParaRPr lang="en-US" b="1"/>
          </a:p>
          <a:p>
            <a:pPr algn="ctr" eaLnBrk="0" hangingPunct="0"/>
            <a:r>
              <a:rPr lang="ru-RU" b="1"/>
              <a:t>успешность</a:t>
            </a:r>
          </a:p>
        </p:txBody>
      </p:sp>
      <p:sp>
        <p:nvSpPr>
          <p:cNvPr id="9224" name="Text Box 8"/>
          <p:cNvSpPr txBox="1">
            <a:spLocks noChangeArrowheads="1"/>
          </p:cNvSpPr>
          <p:nvPr/>
        </p:nvSpPr>
        <p:spPr bwMode="auto">
          <a:xfrm>
            <a:off x="5003800" y="2060575"/>
            <a:ext cx="4140200" cy="1509713"/>
          </a:xfrm>
          <a:prstGeom prst="rect">
            <a:avLst/>
          </a:prstGeom>
          <a:noFill/>
          <a:ln w="9525">
            <a:noFill/>
            <a:miter lim="800000"/>
            <a:headEnd/>
            <a:tailEnd/>
          </a:ln>
        </p:spPr>
        <p:txBody>
          <a:bodyPr lIns="90000" tIns="46800" rIns="90000" bIns="46800">
            <a:spAutoFit/>
          </a:bodyPr>
          <a:lstStyle/>
          <a:p>
            <a:pPr algn="ctr" eaLnBrk="0" hangingPunct="0"/>
            <a:r>
              <a:rPr lang="ru-RU" sz="2000" b="1"/>
              <a:t>ОБЩЕСТВО</a:t>
            </a:r>
          </a:p>
          <a:p>
            <a:pPr lvl="1" algn="ctr" eaLnBrk="0" hangingPunct="0">
              <a:buFontTx/>
              <a:buChar char="•"/>
            </a:pPr>
            <a:r>
              <a:rPr lang="ru-RU" b="1"/>
              <a:t>Безопасность и здоровье</a:t>
            </a:r>
          </a:p>
          <a:p>
            <a:pPr lvl="1" algn="ctr" eaLnBrk="0" hangingPunct="0">
              <a:buFontTx/>
              <a:buChar char="•"/>
            </a:pPr>
            <a:r>
              <a:rPr lang="ru-RU" b="1"/>
              <a:t>Свобода и ответственность</a:t>
            </a:r>
          </a:p>
          <a:p>
            <a:pPr lvl="1" algn="ctr" eaLnBrk="0" hangingPunct="0">
              <a:buFontTx/>
              <a:buChar char="•"/>
            </a:pPr>
            <a:r>
              <a:rPr lang="ru-RU" b="1"/>
              <a:t>Социальная справедливость</a:t>
            </a:r>
          </a:p>
          <a:p>
            <a:pPr lvl="1" algn="ctr" eaLnBrk="0" hangingPunct="0">
              <a:buFontTx/>
              <a:buChar char="•"/>
            </a:pPr>
            <a:r>
              <a:rPr lang="ru-RU" b="1"/>
              <a:t>Благосостояние</a:t>
            </a:r>
          </a:p>
        </p:txBody>
      </p:sp>
      <p:sp>
        <p:nvSpPr>
          <p:cNvPr id="9225" name="Text Box 9"/>
          <p:cNvSpPr txBox="1">
            <a:spLocks noChangeArrowheads="1"/>
          </p:cNvSpPr>
          <p:nvPr/>
        </p:nvSpPr>
        <p:spPr bwMode="auto">
          <a:xfrm>
            <a:off x="2627313" y="4365625"/>
            <a:ext cx="4284662" cy="2074863"/>
          </a:xfrm>
          <a:prstGeom prst="rect">
            <a:avLst/>
          </a:prstGeom>
          <a:solidFill>
            <a:srgbClr val="CCFFFF">
              <a:alpha val="0"/>
            </a:srgbClr>
          </a:solidFill>
          <a:ln w="9525">
            <a:noFill/>
            <a:miter lim="800000"/>
            <a:headEnd/>
            <a:tailEnd/>
          </a:ln>
        </p:spPr>
        <p:txBody>
          <a:bodyPr lIns="90000" tIns="46800" rIns="90000" bIns="46800">
            <a:spAutoFit/>
          </a:bodyPr>
          <a:lstStyle/>
          <a:p>
            <a:pPr eaLnBrk="0" hangingPunct="0"/>
            <a:endParaRPr lang="en-US" sz="2000" b="1"/>
          </a:p>
          <a:p>
            <a:pPr algn="ctr" eaLnBrk="0" hangingPunct="0"/>
            <a:r>
              <a:rPr lang="ru-RU" sz="2000" b="1"/>
              <a:t>ГОСУДАРСТВО</a:t>
            </a:r>
          </a:p>
          <a:p>
            <a:pPr algn="ctr" eaLnBrk="0" hangingPunct="0">
              <a:buFontTx/>
              <a:buChar char="•"/>
            </a:pPr>
            <a:r>
              <a:rPr lang="ru-RU" b="1"/>
              <a:t>Национальное единство</a:t>
            </a:r>
          </a:p>
          <a:p>
            <a:pPr algn="ctr" eaLnBrk="0" hangingPunct="0">
              <a:buFontTx/>
              <a:buChar char="•"/>
            </a:pPr>
            <a:r>
              <a:rPr lang="ru-RU" b="1"/>
              <a:t>Безопасность </a:t>
            </a:r>
          </a:p>
          <a:p>
            <a:pPr algn="ctr" eaLnBrk="0" hangingPunct="0">
              <a:buFontTx/>
              <a:buChar char="•"/>
            </a:pPr>
            <a:r>
              <a:rPr lang="ru-RU" b="1"/>
              <a:t>Развитие человеческого потенциала</a:t>
            </a:r>
          </a:p>
          <a:p>
            <a:pPr algn="ctr" eaLnBrk="0" hangingPunct="0">
              <a:buFontTx/>
              <a:buChar char="•"/>
            </a:pPr>
            <a:r>
              <a:rPr lang="ru-RU" b="1"/>
              <a:t>Конкурентоспособность</a:t>
            </a:r>
          </a:p>
        </p:txBody>
      </p:sp>
      <p:pic>
        <p:nvPicPr>
          <p:cNvPr id="9226" name="Picture 11" descr="Мальчикбезфона"/>
          <p:cNvPicPr>
            <a:picLocks noChangeAspect="1" noChangeArrowheads="1"/>
          </p:cNvPicPr>
          <p:nvPr/>
        </p:nvPicPr>
        <p:blipFill>
          <a:blip r:embed="rId2"/>
          <a:srcRect/>
          <a:stretch>
            <a:fillRect/>
          </a:stretch>
        </p:blipFill>
        <p:spPr bwMode="auto">
          <a:xfrm>
            <a:off x="3635375" y="1125538"/>
            <a:ext cx="1774825" cy="3600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Условия </a:t>
            </a:r>
            <a:r>
              <a:rPr lang="ru-RU" dirty="0" smtClean="0"/>
              <a:t>реализации </a:t>
            </a:r>
            <a:r>
              <a:rPr lang="ru-RU" dirty="0" smtClean="0"/>
              <a:t>инклюзии</a:t>
            </a:r>
            <a:endParaRPr lang="ru-RU" dirty="0"/>
          </a:p>
        </p:txBody>
      </p:sp>
      <p:sp>
        <p:nvSpPr>
          <p:cNvPr id="3" name="Содержимое 2"/>
          <p:cNvSpPr>
            <a:spLocks noGrp="1"/>
          </p:cNvSpPr>
          <p:nvPr>
            <p:ph idx="1"/>
          </p:nvPr>
        </p:nvSpPr>
        <p:spPr/>
        <p:txBody>
          <a:bodyPr/>
          <a:lstStyle/>
          <a:p>
            <a:r>
              <a:rPr lang="ru-RU" dirty="0" smtClean="0"/>
              <a:t>создание </a:t>
            </a:r>
            <a:r>
              <a:rPr lang="ru-RU" dirty="0" smtClean="0"/>
              <a:t>в обычном образовательном учреждении </a:t>
            </a:r>
            <a:r>
              <a:rPr lang="ru-RU" b="1" u="sng" dirty="0" smtClean="0"/>
              <a:t>универсальной </a:t>
            </a:r>
            <a:r>
              <a:rPr lang="ru-RU" b="1" u="sng" dirty="0" err="1" smtClean="0"/>
              <a:t>безбарьерной</a:t>
            </a:r>
            <a:r>
              <a:rPr lang="ru-RU" b="1" u="sng" dirty="0" smtClean="0"/>
              <a:t> </a:t>
            </a:r>
            <a:r>
              <a:rPr lang="ru-RU" dirty="0" smtClean="0"/>
              <a:t>среды</a:t>
            </a:r>
          </a:p>
          <a:p>
            <a:r>
              <a:rPr lang="ru-RU" dirty="0" smtClean="0"/>
              <a:t>разработка </a:t>
            </a:r>
            <a:r>
              <a:rPr lang="ru-RU" b="1" u="sng" dirty="0" smtClean="0"/>
              <a:t>нормативных правовых актов</a:t>
            </a:r>
            <a:r>
              <a:rPr lang="ru-RU" dirty="0" smtClean="0"/>
              <a:t>, регламентирующих организацию совместного обучения детей-инвалидов и детей, не имеющих нарушений развития,</a:t>
            </a:r>
          </a:p>
          <a:p>
            <a:endParaRPr lang="ru-RU"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разработка </a:t>
            </a:r>
            <a:r>
              <a:rPr lang="ru-RU" b="1" u="sng" dirty="0" smtClean="0"/>
              <a:t>типовых решений </a:t>
            </a:r>
            <a:r>
              <a:rPr lang="ru-RU" dirty="0" smtClean="0"/>
              <a:t>для организации требуемой </a:t>
            </a:r>
            <a:r>
              <a:rPr lang="ru-RU" b="1" u="sng" dirty="0" smtClean="0"/>
              <a:t>поддержки</a:t>
            </a:r>
            <a:r>
              <a:rPr lang="ru-RU" dirty="0" smtClean="0"/>
              <a:t> для реализации их эффективного обучения;</a:t>
            </a:r>
          </a:p>
          <a:p>
            <a:r>
              <a:rPr lang="ru-RU" dirty="0" smtClean="0"/>
              <a:t>3. </a:t>
            </a:r>
            <a:r>
              <a:rPr lang="ru-RU" b="1" u="sng" dirty="0" smtClean="0"/>
              <a:t>оснащени</a:t>
            </a:r>
            <a:r>
              <a:rPr lang="ru-RU" dirty="0" smtClean="0"/>
              <a:t>е учебных заведений специальным </a:t>
            </a:r>
            <a:r>
              <a:rPr lang="ru-RU" b="1" u="sng" dirty="0" smtClean="0"/>
              <a:t>оборудованием </a:t>
            </a:r>
            <a:r>
              <a:rPr lang="ru-RU" dirty="0" smtClean="0"/>
              <a:t>для обучения инвалидов</a:t>
            </a:r>
          </a:p>
          <a:p>
            <a:endParaRPr lang="ru-RU"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формирование в каждом субъекте Российской Федерации </a:t>
            </a:r>
            <a:r>
              <a:rPr lang="ru-RU" b="1" u="sng" dirty="0" smtClean="0"/>
              <a:t>сети базовых </a:t>
            </a:r>
            <a:r>
              <a:rPr lang="ru-RU" dirty="0" smtClean="0"/>
              <a:t>образовательных </a:t>
            </a:r>
            <a:r>
              <a:rPr lang="ru-RU" b="1" u="sng" dirty="0" smtClean="0"/>
              <a:t>учреждени</a:t>
            </a:r>
            <a:r>
              <a:rPr lang="ru-RU" dirty="0" smtClean="0"/>
              <a:t>й, осуществляющих совместное обучение инвалидов и лиц, не имеющих нарушения развития;</a:t>
            </a:r>
          </a:p>
          <a:p>
            <a:endParaRPr lang="ru-RU"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lnSpcReduction="10000"/>
          </a:bodyPr>
          <a:lstStyle/>
          <a:p>
            <a:r>
              <a:rPr lang="ru-RU" b="1" u="sng" dirty="0" smtClean="0"/>
              <a:t>разъяснение сути </a:t>
            </a:r>
            <a:r>
              <a:rPr lang="ru-RU" dirty="0" smtClean="0"/>
              <a:t>инклюзивного образования с целью формирования позитивного отношения граждан с помощью телевидения, радио и иных СМИ;</a:t>
            </a:r>
          </a:p>
          <a:p>
            <a:r>
              <a:rPr lang="ru-RU" b="1" u="sng" dirty="0" smtClean="0"/>
              <a:t>создание банка </a:t>
            </a:r>
            <a:r>
              <a:rPr lang="ru-RU" dirty="0" smtClean="0"/>
              <a:t>данных о «лучших п</a:t>
            </a:r>
            <a:r>
              <a:rPr lang="ru-RU" b="1" u="sng" dirty="0" smtClean="0"/>
              <a:t>рактиках</a:t>
            </a:r>
            <a:r>
              <a:rPr lang="ru-RU" dirty="0" smtClean="0"/>
              <a:t>» введения инклюзивного и специального образования для распространения этого опыта во всех регионах Российской Федерации;</a:t>
            </a:r>
          </a:p>
          <a:p>
            <a:endParaRPr lang="ru-RU"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10000"/>
          </a:bodyPr>
          <a:lstStyle/>
          <a:p>
            <a:r>
              <a:rPr lang="ru-RU" dirty="0" smtClean="0"/>
              <a:t>обеспечение для детей-инвалидов равного с другими детьми </a:t>
            </a:r>
            <a:r>
              <a:rPr lang="ru-RU" b="1" u="sng" dirty="0" smtClean="0"/>
              <a:t>доступа к Участию </a:t>
            </a:r>
            <a:r>
              <a:rPr lang="ru-RU" dirty="0" smtClean="0"/>
              <a:t>в играх, проведении досуга и отдыха, в спортивных мероприятиях </a:t>
            </a:r>
          </a:p>
          <a:p>
            <a:r>
              <a:rPr lang="ru-RU" dirty="0" smtClean="0"/>
              <a:t> проведение мероприятий по подготовке </a:t>
            </a:r>
            <a:r>
              <a:rPr lang="ru-RU" b="1" u="sng" dirty="0" smtClean="0"/>
              <a:t>переводчиков</a:t>
            </a:r>
            <a:r>
              <a:rPr lang="ru-RU" dirty="0" smtClean="0"/>
              <a:t> жестового языка для обслуживания инвалидов по слуху; содействие освоению азбуки Брайля, альтернативных шрифтов</a:t>
            </a:r>
            <a:r>
              <a:rPr lang="ru-RU" b="1" u="sng" dirty="0" smtClean="0"/>
              <a:t>, усиливающих и альтернативных методов</a:t>
            </a:r>
            <a:r>
              <a:rPr lang="ru-RU" dirty="0" smtClean="0"/>
              <a:t>, способов и форматов общения.</a:t>
            </a:r>
          </a:p>
          <a:p>
            <a:endParaRPr lang="ru-RU"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Требования программы.</a:t>
            </a:r>
            <a:endParaRPr lang="ru-RU" dirty="0"/>
          </a:p>
        </p:txBody>
      </p:sp>
      <p:sp>
        <p:nvSpPr>
          <p:cNvPr id="3" name="Содержимое 2"/>
          <p:cNvSpPr>
            <a:spLocks noGrp="1"/>
          </p:cNvSpPr>
          <p:nvPr>
            <p:ph idx="1"/>
          </p:nvPr>
        </p:nvSpPr>
        <p:spPr/>
        <p:txBody>
          <a:bodyPr/>
          <a:lstStyle/>
          <a:p>
            <a:pPr>
              <a:buNone/>
            </a:pPr>
            <a:r>
              <a:rPr lang="ru-RU" dirty="0" smtClean="0"/>
              <a:t>	К образовательным организациям , реализующим в своей работе модели инклюзивного образования предъявляются требования </a:t>
            </a:r>
            <a:r>
              <a:rPr lang="ru-RU" b="1" u="sng" dirty="0" smtClean="0"/>
              <a:t>наличия:</a:t>
            </a:r>
          </a:p>
          <a:p>
            <a:r>
              <a:rPr lang="ru-RU" b="1" u="sng" dirty="0" smtClean="0"/>
              <a:t>специальных образовательных программ</a:t>
            </a:r>
            <a:r>
              <a:rPr lang="ru-RU" dirty="0" smtClean="0"/>
              <a:t>, разработанных с учетом индивидуальной </a:t>
            </a:r>
            <a:r>
              <a:rPr lang="ru-RU" b="1" u="sng" dirty="0" smtClean="0"/>
              <a:t>программы реабилитации инвалидов, рекомендаций ПМПК для детей с ОВЗ.</a:t>
            </a:r>
          </a:p>
          <a:p>
            <a:endParaRPr lang="ru-RU"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b="1" u="sng" dirty="0" smtClean="0"/>
              <a:t>коррекционных</a:t>
            </a:r>
            <a:r>
              <a:rPr lang="ru-RU" dirty="0" smtClean="0"/>
              <a:t> методов, </a:t>
            </a:r>
            <a:r>
              <a:rPr lang="ru-RU" b="1" u="sng" dirty="0" smtClean="0"/>
              <a:t>технических </a:t>
            </a:r>
            <a:r>
              <a:rPr lang="ru-RU" dirty="0" smtClean="0"/>
              <a:t>средств,</a:t>
            </a:r>
          </a:p>
          <a:p>
            <a:r>
              <a:rPr lang="ru-RU" dirty="0" smtClean="0"/>
              <a:t>3) специально подготовленных </a:t>
            </a:r>
            <a:r>
              <a:rPr lang="ru-RU" b="1" u="sng" dirty="0" smtClean="0"/>
              <a:t>педагогов</a:t>
            </a:r>
          </a:p>
          <a:p>
            <a:r>
              <a:rPr lang="ru-RU" dirty="0" smtClean="0"/>
              <a:t>4) </a:t>
            </a:r>
            <a:r>
              <a:rPr lang="ru-RU" b="1" u="sng" dirty="0" smtClean="0"/>
              <a:t>медицинское</a:t>
            </a:r>
            <a:r>
              <a:rPr lang="ru-RU" dirty="0" smtClean="0"/>
              <a:t> обслуживание, </a:t>
            </a:r>
            <a:r>
              <a:rPr lang="ru-RU" b="1" u="sng" dirty="0" smtClean="0"/>
              <a:t>социальные </a:t>
            </a:r>
            <a:r>
              <a:rPr lang="ru-RU" dirty="0" smtClean="0"/>
              <a:t>и иные условия.</a:t>
            </a:r>
          </a:p>
          <a:p>
            <a:endParaRPr lang="ru-RU"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В результате реализации государственных программ </a:t>
            </a:r>
            <a:r>
              <a:rPr lang="ru-RU" b="1" u="sng" dirty="0" err="1" smtClean="0"/>
              <a:t>инклюзивность</a:t>
            </a:r>
            <a:r>
              <a:rPr lang="ru-RU" b="1" u="sng" dirty="0" smtClean="0"/>
              <a:t> </a:t>
            </a:r>
            <a:r>
              <a:rPr lang="ru-RU" dirty="0" smtClean="0"/>
              <a:t>должна стать </a:t>
            </a:r>
            <a:r>
              <a:rPr lang="ru-RU" b="1" u="sng" dirty="0" smtClean="0"/>
              <a:t>направлением изменений </a:t>
            </a:r>
            <a:r>
              <a:rPr lang="ru-RU" dirty="0" smtClean="0"/>
              <a:t>всей системы современного образования.</a:t>
            </a:r>
          </a:p>
          <a:p>
            <a:endParaRPr lang="ru-RU"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b="1" u="sng" dirty="0" smtClean="0"/>
              <a:t>Школа</a:t>
            </a:r>
            <a:r>
              <a:rPr lang="ru-RU" dirty="0" smtClean="0"/>
              <a:t> становится одним их важнейших </a:t>
            </a:r>
            <a:r>
              <a:rPr lang="ru-RU" b="1" u="sng" dirty="0" smtClean="0"/>
              <a:t>социальных институтов</a:t>
            </a:r>
            <a:r>
              <a:rPr lang="ru-RU" dirty="0" smtClean="0"/>
              <a:t>, осуществляющих социальную и правовую защиту человека, </a:t>
            </a:r>
            <a:r>
              <a:rPr lang="ru-RU" b="1" u="sng" dirty="0" smtClean="0"/>
              <a:t>обеспечивающих активное развитие личности</a:t>
            </a:r>
            <a:r>
              <a:rPr lang="ru-RU" dirty="0" smtClean="0"/>
              <a:t>, способной к позитивной </a:t>
            </a:r>
            <a:r>
              <a:rPr lang="ru-RU" dirty="0" err="1" smtClean="0"/>
              <a:t>саморегуляции</a:t>
            </a:r>
            <a:r>
              <a:rPr lang="ru-RU" dirty="0" smtClean="0"/>
              <a:t>, реализующей широкое сотрудничество со всеми элементами </a:t>
            </a:r>
            <a:r>
              <a:rPr lang="ru-RU" dirty="0" err="1" smtClean="0"/>
              <a:t>микросоциума</a:t>
            </a:r>
            <a:r>
              <a:rPr lang="ru-RU" dirty="0" smtClean="0"/>
              <a:t>.</a:t>
            </a:r>
          </a:p>
          <a:p>
            <a:endParaRPr lang="ru-RU"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lnSpcReduction="10000"/>
          </a:bodyPr>
          <a:lstStyle/>
          <a:p>
            <a:r>
              <a:rPr lang="ru-RU" dirty="0" smtClean="0"/>
              <a:t>По проекту </a:t>
            </a:r>
            <a:r>
              <a:rPr lang="ru-RU" b="1" u="sng" dirty="0" smtClean="0"/>
              <a:t>«Доступная среда</a:t>
            </a:r>
            <a:r>
              <a:rPr lang="ru-RU" dirty="0" smtClean="0"/>
              <a:t>» к 2015 году должно быть 20% инклюзивных школ, инклюзией должны быть охвачены 70% детей с ОВЗ, остальные 30% - в спецшколах (СКОУ).</a:t>
            </a:r>
          </a:p>
          <a:p>
            <a:r>
              <a:rPr lang="ru-RU" dirty="0" smtClean="0"/>
              <a:t>СКОУ до января 2016г. должны переименоваться в «ОО, реализующие основную адаптированную образовательную программу» (</a:t>
            </a:r>
            <a:r>
              <a:rPr lang="ru-RU" dirty="0" err="1" smtClean="0"/>
              <a:t>ЗОбОбр</a:t>
            </a:r>
            <a:r>
              <a:rPr lang="ru-RU" dirty="0" smtClean="0"/>
              <a:t>)</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662</TotalTime>
  <Words>2559</Words>
  <PresentationFormat>Экран (4:3)</PresentationFormat>
  <Paragraphs>216</Paragraphs>
  <Slides>99</Slides>
  <Notes>4</Notes>
  <HiddenSlides>0</HiddenSlides>
  <MMClips>0</MMClips>
  <ScaleCrop>false</ScaleCrop>
  <HeadingPairs>
    <vt:vector size="4" baseType="variant">
      <vt:variant>
        <vt:lpstr>Тема</vt:lpstr>
      </vt:variant>
      <vt:variant>
        <vt:i4>1</vt:i4>
      </vt:variant>
      <vt:variant>
        <vt:lpstr>Заголовки слайдов</vt:lpstr>
      </vt:variant>
      <vt:variant>
        <vt:i4>99</vt:i4>
      </vt:variant>
    </vt:vector>
  </HeadingPairs>
  <TitlesOfParts>
    <vt:vector size="100" baseType="lpstr">
      <vt:lpstr>Тема Office</vt:lpstr>
      <vt:lpstr>Нормативно-правовые основы специального образования детей </vt:lpstr>
      <vt:lpstr>В стратегии развития РФ </vt:lpstr>
      <vt:lpstr>Эти требования зафиксированы во многих государственных нормативных актах:</vt:lpstr>
      <vt:lpstr>Слайд 4</vt:lpstr>
      <vt:lpstr>Слайд 5</vt:lpstr>
      <vt:lpstr>Слайд 6</vt:lpstr>
      <vt:lpstr>Слайд 7</vt:lpstr>
      <vt:lpstr>Слайд 8</vt:lpstr>
      <vt:lpstr>Стандарты - социальная конвенциональная норма, общественный договор между семьей, обществом и государством </vt:lpstr>
      <vt:lpstr>Слайд 10</vt:lpstr>
      <vt:lpstr>Слайд 11</vt:lpstr>
      <vt:lpstr>Интеграция и Инклюзия</vt:lpstr>
      <vt:lpstr>Слайд 13</vt:lpstr>
      <vt:lpstr> Понятие инклюзивного образования расширилось </vt:lpstr>
      <vt:lpstr>Инклюзия в законе об образовании в РФ определяется как: </vt:lpstr>
      <vt:lpstr>Слайд 16</vt:lpstr>
      <vt:lpstr>Слайд 17</vt:lpstr>
      <vt:lpstr>Дети с ограниченными возможностями здоровья (вариант из ООПООО)</vt:lpstr>
      <vt:lpstr>Слайд 19</vt:lpstr>
      <vt:lpstr>Слайд 20</vt:lpstr>
      <vt:lpstr>История инклюзии </vt:lpstr>
      <vt:lpstr>Медицинский подход к инвалидности</vt:lpstr>
      <vt:lpstr>Слайд 23</vt:lpstr>
      <vt:lpstr>Социальная модель инвалидности </vt:lpstr>
      <vt:lpstr>Слайд 25</vt:lpstr>
      <vt:lpstr>Причины необходимости инклюзии в России</vt:lpstr>
      <vt:lpstr>Рост детей с нарушениями развития: </vt:lpstr>
      <vt:lpstr>Социальная причина необходимости инклюзии</vt:lpstr>
      <vt:lpstr>Слайд 29</vt:lpstr>
      <vt:lpstr>Включающее образование</vt:lpstr>
      <vt:lpstr>Главное в инклюзии </vt:lpstr>
      <vt:lpstr>Слайд 32</vt:lpstr>
      <vt:lpstr>Преимущества, которые дает инклюзия </vt:lpstr>
      <vt:lpstr>Слайд 34</vt:lpstr>
      <vt:lpstr>Инклюзия в образовании включает в себя : </vt:lpstr>
      <vt:lpstr>Слайд 36</vt:lpstr>
      <vt:lpstr>Слайд 37</vt:lpstr>
      <vt:lpstr>Слайд 38</vt:lpstr>
      <vt:lpstr>Слайд 39</vt:lpstr>
      <vt:lpstr>Слайд 40</vt:lpstr>
      <vt:lpstr>Инклюзивная школа  </vt:lpstr>
      <vt:lpstr>Слайд 42</vt:lpstr>
      <vt:lpstr>Слайд 43</vt:lpstr>
      <vt:lpstr>Целесообразность инклюзивного подхода в образовании? </vt:lpstr>
      <vt:lpstr>Слайд 45</vt:lpstr>
      <vt:lpstr>Слайд 46</vt:lpstr>
      <vt:lpstr>Инклюзия несёт преимущества и детям без особенностей развития </vt:lpstr>
      <vt:lpstr>Слайд 48</vt:lpstr>
      <vt:lpstr>Слайд 49</vt:lpstr>
      <vt:lpstr>Слайд 50</vt:lpstr>
      <vt:lpstr>Слайд 51</vt:lpstr>
      <vt:lpstr>Слайд 52</vt:lpstr>
      <vt:lpstr>Слайд 53</vt:lpstr>
      <vt:lpstr>Слайд 54</vt:lpstr>
      <vt:lpstr>Особенности инклюзии в России </vt:lpstr>
      <vt:lpstr>Поэтому</vt:lpstr>
      <vt:lpstr>Нормативная база </vt:lpstr>
      <vt:lpstr>Слайд 58</vt:lpstr>
      <vt:lpstr>Ратификация Россией международных  Конвенций:</vt:lpstr>
      <vt:lpstr>Слайд 60</vt:lpstr>
      <vt:lpstr>Конвенция о правах ребенка</vt:lpstr>
      <vt:lpstr>Слайд 62</vt:lpstr>
      <vt:lpstr>Слайд 63</vt:lpstr>
      <vt:lpstr>Декларация о правах умственно отсталых лиц. </vt:lpstr>
      <vt:lpstr>Слайд 65</vt:lpstr>
      <vt:lpstr>Слайд 66</vt:lpstr>
      <vt:lpstr>Слайд 67</vt:lpstr>
      <vt:lpstr>Декларация (конвенция) о правах инвалидов</vt:lpstr>
      <vt:lpstr>ООН</vt:lpstr>
      <vt:lpstr>Слайд 70</vt:lpstr>
      <vt:lpstr>ООН</vt:lpstr>
      <vt:lpstr>ООН</vt:lpstr>
      <vt:lpstr>Слайд 73</vt:lpstr>
      <vt:lpstr>Слайд 74</vt:lpstr>
      <vt:lpstr>Слайд 75</vt:lpstr>
      <vt:lpstr>Слайд 76</vt:lpstr>
      <vt:lpstr>Слайд 77</vt:lpstr>
      <vt:lpstr>Слайд 78</vt:lpstr>
      <vt:lpstr>Слайд 79</vt:lpstr>
      <vt:lpstr>Термины, используемые в конвенции</vt:lpstr>
      <vt:lpstr>Слайд 81</vt:lpstr>
      <vt:lpstr>Слайд 82</vt:lpstr>
      <vt:lpstr>  </vt:lpstr>
      <vt:lpstr>: </vt:lpstr>
      <vt:lpstr>Реализует конвенцию и</vt:lpstr>
      <vt:lpstr>Программа предусматривает </vt:lpstr>
      <vt:lpstr>Слайд 87</vt:lpstr>
      <vt:lpstr>Слайд 88</vt:lpstr>
      <vt:lpstr>Слайд 89</vt:lpstr>
      <vt:lpstr>Условия реализации инклюзии</vt:lpstr>
      <vt:lpstr>Слайд 91</vt:lpstr>
      <vt:lpstr>Слайд 92</vt:lpstr>
      <vt:lpstr>Слайд 93</vt:lpstr>
      <vt:lpstr>Слайд 94</vt:lpstr>
      <vt:lpstr>Требования программы.</vt:lpstr>
      <vt:lpstr>Слайд 96</vt:lpstr>
      <vt:lpstr>Слайд 97</vt:lpstr>
      <vt:lpstr>Слайд 98</vt:lpstr>
      <vt:lpstr>Слайд 99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связной</cp:lastModifiedBy>
  <cp:revision>80</cp:revision>
  <dcterms:modified xsi:type="dcterms:W3CDTF">2014-09-21T16:00:50Z</dcterms:modified>
</cp:coreProperties>
</file>